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0"/>
  </p:notesMasterIdLst>
  <p:sldIdLst>
    <p:sldId id="256" r:id="rId2"/>
    <p:sldId id="324" r:id="rId3"/>
    <p:sldId id="265" r:id="rId4"/>
    <p:sldId id="301" r:id="rId5"/>
    <p:sldId id="266" r:id="rId6"/>
    <p:sldId id="323" r:id="rId7"/>
    <p:sldId id="312" r:id="rId8"/>
    <p:sldId id="279" r:id="rId9"/>
    <p:sldId id="290" r:id="rId10"/>
    <p:sldId id="267" r:id="rId11"/>
    <p:sldId id="278" r:id="rId12"/>
    <p:sldId id="283" r:id="rId13"/>
    <p:sldId id="287" r:id="rId14"/>
    <p:sldId id="286" r:id="rId15"/>
    <p:sldId id="293" r:id="rId16"/>
    <p:sldId id="288" r:id="rId17"/>
    <p:sldId id="285" r:id="rId18"/>
    <p:sldId id="320" r:id="rId19"/>
    <p:sldId id="289" r:id="rId20"/>
    <p:sldId id="294" r:id="rId21"/>
    <p:sldId id="291" r:id="rId22"/>
    <p:sldId id="295" r:id="rId23"/>
    <p:sldId id="273" r:id="rId24"/>
    <p:sldId id="268" r:id="rId25"/>
    <p:sldId id="276" r:id="rId26"/>
    <p:sldId id="280" r:id="rId27"/>
    <p:sldId id="299" r:id="rId28"/>
    <p:sldId id="304" r:id="rId29"/>
    <p:sldId id="332" r:id="rId30"/>
    <p:sldId id="335" r:id="rId31"/>
    <p:sldId id="336" r:id="rId32"/>
    <p:sldId id="337" r:id="rId33"/>
    <p:sldId id="338" r:id="rId34"/>
    <p:sldId id="339" r:id="rId35"/>
    <p:sldId id="340" r:id="rId36"/>
    <p:sldId id="326" r:id="rId37"/>
    <p:sldId id="331" r:id="rId38"/>
    <p:sldId id="333" r:id="rId39"/>
    <p:sldId id="315" r:id="rId40"/>
    <p:sldId id="305" r:id="rId41"/>
    <p:sldId id="314" r:id="rId42"/>
    <p:sldId id="316" r:id="rId43"/>
    <p:sldId id="317" r:id="rId44"/>
    <p:sldId id="302" r:id="rId45"/>
    <p:sldId id="334" r:id="rId46"/>
    <p:sldId id="306" r:id="rId47"/>
    <p:sldId id="307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22" r:id="rId76"/>
    <p:sldId id="311" r:id="rId77"/>
    <p:sldId id="308" r:id="rId78"/>
    <p:sldId id="321" r:id="rId79"/>
  </p:sldIdLst>
  <p:sldSz cx="18288000" cy="10287000"/>
  <p:notesSz cx="6858000" cy="9144000"/>
  <p:embeddedFontLst>
    <p:embeddedFont>
      <p:font typeface="Pretendard SemiBold" panose="02000703000000020004" pitchFamily="2" charset="-127"/>
      <p:bold r:id="rId81"/>
    </p:embeddedFont>
    <p:embeddedFont>
      <p:font typeface="Hallym Gothic Medium" panose="020B0603000000000000" pitchFamily="50" charset="-127"/>
      <p:regular r:id="rId82"/>
    </p:embeddedFont>
    <p:embeddedFont>
      <p:font typeface="Pretendard" panose="02000503000000020004" pitchFamily="2" charset="-127"/>
      <p:regular r:id="rId83"/>
      <p:bold r:id="rId84"/>
    </p:embeddedFont>
    <p:embeddedFont>
      <p:font typeface="Pretendard Medium" panose="02000603000000020004" pitchFamily="2" charset="-127"/>
      <p:regular r:id="rId85"/>
    </p:embeddedFont>
    <p:embeddedFont>
      <p:font typeface="Pretendard ExtraBold" panose="02000903000000020004" pitchFamily="2" charset="-127"/>
      <p:bold r:id="rId86"/>
    </p:embeddedFont>
    <p:embeddedFont>
      <p:font typeface="Pretendard Light" panose="02000403000000020004" pitchFamily="2" charset="-127"/>
      <p:regular r:id="rId87"/>
    </p:embeddedFont>
    <p:embeddedFont>
      <p:font typeface="맑은 고딕" panose="020B0503020000020004" pitchFamily="50" charset="-127"/>
      <p:regular r:id="rId88"/>
      <p:bold r:id="rId89"/>
    </p:embeddedFont>
    <p:embeddedFont>
      <p:font typeface="Hallym Gothic Regular" panose="020B0503000000000000" pitchFamily="50" charset="-127"/>
      <p:regular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Pretendard Bold" panose="02000803000000020004" pitchFamily="2" charset="-127"/>
      <p:bold r:id="rId99"/>
    </p:embeddedFont>
    <p:embeddedFont>
      <p:font typeface="Hallym Gothic Bold" panose="020B0803000000000000" pitchFamily="50" charset="-127"/>
      <p:bold r:id="rId10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5" autoAdjust="0"/>
    <p:restoredTop sz="68917" autoAdjust="0"/>
  </p:normalViewPr>
  <p:slideViewPr>
    <p:cSldViewPr>
      <p:cViewPr>
        <p:scale>
          <a:sx n="75" d="100"/>
          <a:sy n="75" d="100"/>
        </p:scale>
        <p:origin x="54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88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조장을 맡은 </a:t>
            </a:r>
            <a:r>
              <a:rPr lang="ko-KR" altLang="en-US" dirty="0" err="1" smtClean="0"/>
              <a:t>강미림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!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7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서비스는 허브 </a:t>
            </a:r>
            <a:r>
              <a:rPr lang="ko-KR" altLang="en-US" dirty="0" err="1" smtClean="0"/>
              <a:t>차고지에서</a:t>
            </a:r>
            <a:r>
              <a:rPr lang="ko-KR" altLang="en-US" dirty="0" smtClean="0"/>
              <a:t> 점검 및 수리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통해 관리자가 예약 시스템에 관여하고 </a:t>
            </a:r>
            <a:endParaRPr lang="en-US" altLang="ko-KR" dirty="0" smtClean="0"/>
          </a:p>
          <a:p>
            <a:r>
              <a:rPr lang="ko-KR" altLang="en-US" dirty="0" smtClean="0"/>
              <a:t>사용자의  유지 보수 </a:t>
            </a:r>
            <a:r>
              <a:rPr lang="ko-KR" altLang="en-US" dirty="0" err="1" smtClean="0"/>
              <a:t>기록요청을</a:t>
            </a:r>
            <a:r>
              <a:rPr lang="ko-KR" altLang="en-US" dirty="0" smtClean="0"/>
              <a:t> 처리하겠다는 의견이었습니다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또한 관리자가 </a:t>
            </a:r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기반 관리 시스템을 유지 보수 할 수 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예약 없이 즉시 정비  하거나 전화로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연결 하기 위해 사이트 </a:t>
            </a:r>
            <a:r>
              <a:rPr lang="ko-KR" altLang="en-US" baseline="0" dirty="0" err="1" smtClean="0"/>
              <a:t>이용시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불펴함을</a:t>
            </a:r>
            <a:r>
              <a:rPr lang="ko-KR" altLang="en-US" baseline="0" dirty="0" smtClean="0"/>
              <a:t> 해소 시켜줄 </a:t>
            </a:r>
            <a:r>
              <a:rPr lang="en-US" altLang="ko-KR" baseline="0" dirty="0" err="1" smtClean="0"/>
              <a:t>ai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상담사를</a:t>
            </a:r>
            <a:r>
              <a:rPr lang="ko-KR" altLang="en-US" baseline="0" dirty="0" smtClean="0"/>
              <a:t> 도입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이번 프로젝트에서 보여드릴 부분은  편리하게 타이어 및 장비를 인터넷으로 구매하거나 예약 할 수 있고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가성비</a:t>
            </a:r>
            <a:r>
              <a:rPr lang="ko-KR" altLang="en-US" baseline="0" dirty="0" smtClean="0"/>
              <a:t> 좋은 서비스를 제공한다는 것입니다</a:t>
            </a:r>
            <a:r>
              <a:rPr lang="en-US" altLang="ko-KR" baseline="0" dirty="0" smtClean="0"/>
              <a:t>….! </a:t>
            </a:r>
          </a:p>
          <a:p>
            <a:r>
              <a:rPr lang="ko-KR" altLang="en-US" baseline="0" dirty="0" smtClean="0"/>
              <a:t>앞서 말씀 드렸다 </a:t>
            </a:r>
            <a:r>
              <a:rPr lang="ko-KR" altLang="en-US" baseline="0" dirty="0" err="1" smtClean="0"/>
              <a:t>시피</a:t>
            </a:r>
            <a:r>
              <a:rPr lang="ko-KR" altLang="en-US" baseline="0" dirty="0" smtClean="0"/>
              <a:t> 모듈화된 서비스 관리 시스템으로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가게를 등록하고 사용할 관리자와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주문하는 고객 사용자 모두 편리한 시스템이 될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 앞으로  실행 시  보여드릴 사이트상의 관리자는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사이트를 전체 총괄하는 관리자로서의 </a:t>
            </a:r>
            <a:r>
              <a:rPr lang="en-US" altLang="ko-KR" baseline="0" dirty="0" smtClean="0"/>
              <a:t>admin </a:t>
            </a:r>
            <a:r>
              <a:rPr lang="ko-KR" altLang="en-US" baseline="0" dirty="0" smtClean="0"/>
              <a:t>이니 참고 해주시면 감사하겠습니다</a:t>
            </a:r>
            <a:r>
              <a:rPr lang="en-US" altLang="ko-KR" baseline="0" dirty="0" smtClean="0"/>
              <a:t>~! </a:t>
            </a:r>
          </a:p>
          <a:p>
            <a:r>
              <a:rPr lang="en-US" altLang="ko-KR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8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짧다고</a:t>
            </a:r>
            <a:r>
              <a:rPr lang="ko-KR" altLang="en-US" baseline="0" dirty="0" smtClean="0"/>
              <a:t> 보자면 짧았던 이번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주간의 일정표는 간단하게 </a:t>
            </a:r>
            <a:r>
              <a:rPr lang="ko-KR" altLang="en-US" baseline="0" dirty="0" err="1" smtClean="0"/>
              <a:t>보여드리자면</a:t>
            </a:r>
            <a:r>
              <a:rPr lang="ko-KR" altLang="en-US" baseline="0" dirty="0" smtClean="0"/>
              <a:t> 이렇습니다만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더 자세하게 계획해 </a:t>
            </a:r>
            <a:r>
              <a:rPr lang="ko-KR" altLang="en-US" baseline="0" dirty="0" smtClean="0"/>
              <a:t> 깃 을 충분히 활용하여 업무를 분배 계획하여  진행 </a:t>
            </a:r>
            <a:r>
              <a:rPr lang="ko-KR" altLang="en-US" baseline="0" dirty="0" smtClean="0"/>
              <a:t>상황에 </a:t>
            </a:r>
            <a:r>
              <a:rPr lang="ko-KR" altLang="en-US" baseline="0" dirty="0" smtClean="0"/>
              <a:t>차질이 </a:t>
            </a:r>
            <a:r>
              <a:rPr lang="ko-KR" altLang="en-US" baseline="0" dirty="0" smtClean="0"/>
              <a:t>없도록 </a:t>
            </a:r>
            <a:r>
              <a:rPr lang="ko-KR" altLang="en-US" baseline="0" dirty="0" smtClean="0"/>
              <a:t>모두 노력하였습니다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45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기획 내용을 토대로 </a:t>
            </a:r>
            <a:r>
              <a:rPr lang="ko-KR" altLang="en-US" dirty="0" err="1" smtClean="0"/>
              <a:t>유스케이스</a:t>
            </a:r>
            <a:r>
              <a:rPr lang="ko-KR" altLang="en-US" dirty="0" smtClean="0"/>
              <a:t> 다이어그램을 </a:t>
            </a:r>
            <a:r>
              <a:rPr lang="ko-KR" altLang="en-US" dirty="0" err="1" smtClean="0"/>
              <a:t>그려보았구요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그내용을</a:t>
            </a:r>
            <a:r>
              <a:rPr lang="ko-KR" altLang="en-US" baseline="0" dirty="0" smtClean="0"/>
              <a:t> 팀원들과 공유하며 서로 중요하다고 생각하는 기능들을  우선적으로 표현해보기로 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40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</a:t>
            </a:r>
            <a:r>
              <a:rPr lang="ko-KR" altLang="en-US" dirty="0" smtClean="0"/>
              <a:t>  와</a:t>
            </a:r>
            <a:r>
              <a:rPr lang="en-US" altLang="ko-KR" dirty="0" smtClean="0"/>
              <a:t>   admin</a:t>
            </a:r>
            <a:r>
              <a:rPr lang="ko-KR" altLang="en-US" dirty="0" smtClean="0"/>
              <a:t> 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요구사항 명세를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보시겠습니다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4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및 성능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테이블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시스템 구조는 이러합니다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  이번 일정이 </a:t>
            </a:r>
            <a:r>
              <a:rPr lang="ko-KR" altLang="en-US" dirty="0" err="1" smtClean="0"/>
              <a:t>차질없도록</a:t>
            </a:r>
            <a:r>
              <a:rPr lang="ko-KR" altLang="en-US" dirty="0" smtClean="0"/>
              <a:t> 같이 힘써준 저희 팀원들을 소개합니다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프론트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앤드</a:t>
            </a:r>
            <a:r>
              <a:rPr lang="ko-KR" altLang="en-US" baseline="0" dirty="0" smtClean="0"/>
              <a:t> 개발 위주 작업 및 </a:t>
            </a:r>
            <a:r>
              <a:rPr lang="ko-KR" altLang="en-US" baseline="0" dirty="0" err="1" smtClean="0"/>
              <a:t>풀스텍을</a:t>
            </a:r>
            <a:r>
              <a:rPr lang="ko-KR" altLang="en-US" baseline="0" dirty="0" smtClean="0"/>
              <a:t> 맡아준 </a:t>
            </a:r>
            <a:r>
              <a:rPr lang="ko-KR" altLang="en-US" baseline="0" dirty="0" err="1" smtClean="0"/>
              <a:t>권민우</a:t>
            </a:r>
            <a:r>
              <a:rPr lang="ko-KR" altLang="en-US" baseline="0" dirty="0" smtClean="0"/>
              <a:t> 팀원도 황승현 </a:t>
            </a:r>
            <a:r>
              <a:rPr lang="ko-KR" altLang="en-US" baseline="0" dirty="0" err="1" smtClean="0"/>
              <a:t>팀원이있었구요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err="1" smtClean="0"/>
              <a:t>백앤드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개발위주</a:t>
            </a:r>
            <a:r>
              <a:rPr lang="ko-KR" altLang="en-US" baseline="0" dirty="0" smtClean="0"/>
              <a:t> 도입 후 필요한 부분 </a:t>
            </a:r>
            <a:r>
              <a:rPr lang="ko-KR" altLang="en-US" baseline="0" dirty="0" err="1" smtClean="0"/>
              <a:t>풀스텍</a:t>
            </a:r>
            <a:r>
              <a:rPr lang="ko-KR" altLang="en-US" baseline="0" dirty="0" smtClean="0"/>
              <a:t> 진행을 도와준 </a:t>
            </a:r>
            <a:r>
              <a:rPr lang="ko-KR" altLang="en-US" baseline="0" dirty="0" err="1" smtClean="0"/>
              <a:t>박영웅</a:t>
            </a:r>
            <a:r>
              <a:rPr lang="ko-KR" altLang="en-US" baseline="0" dirty="0" smtClean="0"/>
              <a:t> 팀원이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백앤드와</a:t>
            </a:r>
            <a:r>
              <a:rPr lang="ko-KR" altLang="en-US" baseline="0" dirty="0" smtClean="0"/>
              <a:t> 전체적인 프로젝트 진행 방향을 도운 팀장 </a:t>
            </a:r>
            <a:r>
              <a:rPr lang="ko-KR" altLang="en-US" baseline="0" dirty="0" err="1" smtClean="0"/>
              <a:t>강미림</a:t>
            </a:r>
            <a:r>
              <a:rPr lang="ko-KR" altLang="en-US" baseline="0" dirty="0" smtClean="0"/>
              <a:t> 이라고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6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93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	"AOS </a:t>
            </a:r>
            <a:r>
              <a:rPr lang="ko-KR" altLang="en-US" dirty="0" smtClean="0"/>
              <a:t>란  </a:t>
            </a:r>
            <a:r>
              <a:rPr lang="en-US" altLang="ko-KR" dirty="0" smtClean="0"/>
              <a:t>REST API</a:t>
            </a:r>
            <a:r>
              <a:rPr lang="ko-KR" altLang="en-US" dirty="0" smtClean="0"/>
              <a:t>를 이용하여 클라이언트와 서버 간 데이터를 주고받는 방식이라고 할 수 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</a:t>
            </a:r>
            <a:r>
              <a:rPr lang="ko-KR" altLang="en-US" dirty="0" smtClean="0"/>
              <a:t>약 및 일정 정보를   실시간으로 연동하여 </a:t>
            </a:r>
            <a:endParaRPr lang="en-US" altLang="ko-KR" dirty="0" smtClean="0"/>
          </a:p>
          <a:p>
            <a:pPr algn="l"/>
            <a:r>
              <a:rPr lang="ko-KR" altLang="en-US" dirty="0" err="1" smtClean="0"/>
              <a:t>백엔드에서는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 관리자에게  </a:t>
            </a:r>
            <a:r>
              <a:rPr lang="ko-KR" altLang="en-US" dirty="0" smtClean="0"/>
              <a:t>연동이 즉각적으로 발생하게끔 하는 시스템입니다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   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실시간 공유 기능을 통해  관리자는 운영을 효율적으로 할 수 있으며   사용자 입장에서는 재고 부족으로 인한 즉각적인 보수 상황에</a:t>
            </a:r>
            <a:r>
              <a:rPr lang="ko-KR" altLang="en-US" baseline="0" dirty="0" smtClean="0"/>
              <a:t> 대비 할 수 있게 끔 합니다</a:t>
            </a:r>
            <a:r>
              <a:rPr lang="en-US" altLang="ko-KR" baseline="0" dirty="0" smtClean="0"/>
              <a:t>.    </a:t>
            </a:r>
            <a:r>
              <a:rPr lang="ko-KR" altLang="en-US" baseline="0" dirty="0" smtClean="0"/>
              <a:t>현재 </a:t>
            </a:r>
            <a:r>
              <a:rPr lang="ko-KR" altLang="en-US" baseline="0" dirty="0" err="1" smtClean="0"/>
              <a:t>예약정비</a:t>
            </a:r>
            <a:r>
              <a:rPr lang="ko-KR" altLang="en-US" baseline="0" dirty="0" smtClean="0"/>
              <a:t> 가능 여부를 포함하여  부품 서비스와 관련해서   해당 재고를 확인 할 수 있고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 원하는 지점으로 찾아 갈 수 있는 서비스로 편리함을 줄 수 있습니다</a:t>
            </a:r>
            <a:r>
              <a:rPr lang="en-US" altLang="ko-KR" baseline="0" dirty="0" smtClean="0"/>
              <a:t>.     </a:t>
            </a:r>
            <a:r>
              <a:rPr lang="ko-KR" altLang="en-US" baseline="0" dirty="0" smtClean="0"/>
              <a:t>즉각 부품 결제 후 </a:t>
            </a:r>
            <a:r>
              <a:rPr lang="ko-KR" altLang="en-US" baseline="0" dirty="0" smtClean="0"/>
              <a:t>관리자가 결제 내역을 확인 할 수 있고 실시간으로 서버에서 공유 될 수 있게 하였습니다</a:t>
            </a:r>
            <a:r>
              <a:rPr lang="en-US" altLang="ko-KR" baseline="0" dirty="0" smtClean="0"/>
              <a:t>..!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13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가게 리뷰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사용자가 정비소 혹은 가게를 이용한 뒤 </a:t>
            </a:r>
            <a:r>
              <a:rPr lang="ko-KR" altLang="en-US" dirty="0" err="1"/>
              <a:t>별점과</a:t>
            </a:r>
            <a:r>
              <a:rPr lang="ko-KR" altLang="en-US" dirty="0"/>
              <a:t> 후기를 작성할 수 있도록 하는 기능입니다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이를 통해 정비소별 만족도를 객관적으로 파악할 수 있고</a:t>
            </a:r>
            <a:r>
              <a:rPr lang="en-US" altLang="ko-KR" dirty="0"/>
              <a:t>, </a:t>
            </a:r>
            <a:r>
              <a:rPr lang="ko-KR" altLang="en-US" dirty="0"/>
              <a:t>신규 고객이 서비스를 선택하는 데 도움이 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예약 기능 구현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고객이 온라인으로 원하는 날짜와 시간을 선택해 정비 예약을 진행할 수 있도록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 err="1"/>
              <a:t>백엔드에서는</a:t>
            </a:r>
            <a:r>
              <a:rPr lang="ko-KR" altLang="en-US" dirty="0"/>
              <a:t> 예약 요청을 처리하고</a:t>
            </a:r>
            <a:r>
              <a:rPr lang="en-US" altLang="ko-KR" dirty="0"/>
              <a:t>, </a:t>
            </a:r>
            <a:r>
              <a:rPr lang="ko-KR" altLang="en-US" dirty="0"/>
              <a:t>중복 예약이나 예약 가능 날짜를 구현합니다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174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제가 프로젝트 초반 진행의 속도를 높이기 위해 첫 회의에서 나왔던 내용을 기반으로 초기의 틀 및 구상을 했던 </a:t>
            </a:r>
            <a:r>
              <a:rPr lang="ko-KR" altLang="en-US" dirty="0" err="1"/>
              <a:t>유스케이스입니다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틀을 바탕으로 프로젝트의 방향성이 어느정도 그려졌고 여러 수정과 추가 및 삭제를 통하여 프로젝트를 </a:t>
            </a:r>
            <a:r>
              <a:rPr lang="ko-KR" altLang="en-US" dirty="0" err="1"/>
              <a:t>이어나갔습니다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51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사진은 틀 </a:t>
            </a:r>
            <a:r>
              <a:rPr lang="en-US" altLang="ko-KR" dirty="0"/>
              <a:t>SQL</a:t>
            </a:r>
            <a:r>
              <a:rPr lang="ko-KR" altLang="en-US" dirty="0"/>
              <a:t>과 더미데이터의 일부입니다 </a:t>
            </a:r>
            <a:endParaRPr lang="en-US" altLang="ko-KR" dirty="0"/>
          </a:p>
          <a:p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/>
              <a:t>MySQL</a:t>
            </a:r>
            <a:r>
              <a:rPr lang="ko-KR" altLang="en-US" dirty="0"/>
              <a:t>을 연동하여 실제 데이터베이스 테이블을 생성하고</a:t>
            </a:r>
            <a:r>
              <a:rPr lang="en-US" altLang="ko-KR" dirty="0"/>
              <a:t>, </a:t>
            </a:r>
            <a:r>
              <a:rPr lang="ko-KR" altLang="en-US" dirty="0"/>
              <a:t>샘플 데이터를 추가해 </a:t>
            </a:r>
            <a:r>
              <a:rPr lang="en-US" altLang="ko-KR" dirty="0"/>
              <a:t>API </a:t>
            </a:r>
            <a:r>
              <a:rPr lang="ko-KR" altLang="en-US" dirty="0"/>
              <a:t>기능을 테스트했습니다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추후에 </a:t>
            </a:r>
            <a:r>
              <a:rPr lang="en-US" altLang="ko-KR" dirty="0"/>
              <a:t>SQL</a:t>
            </a:r>
            <a:r>
              <a:rPr lang="ko-KR" altLang="en-US" dirty="0"/>
              <a:t>과 맞지 않는 부분은 팀원들과 상의하여 수정해 나갔습니다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19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애플리케이션 구조 설계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Controller, Service, Repository, Entity </a:t>
            </a:r>
            <a:r>
              <a:rPr lang="ko-KR" altLang="en-US" dirty="0"/>
              <a:t>레이어로 구성하여 역할을 분리했습니다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유스케이스로</a:t>
            </a:r>
            <a:r>
              <a:rPr lang="ko-KR" altLang="en-US" dirty="0"/>
              <a:t> 바탕으로 작성한 </a:t>
            </a:r>
            <a:r>
              <a:rPr lang="en-US" altLang="ko-KR" dirty="0" err="1"/>
              <a:t>SpringBoot</a:t>
            </a:r>
            <a:r>
              <a:rPr lang="ko-KR" altLang="en-US" dirty="0"/>
              <a:t>를 </a:t>
            </a:r>
            <a:r>
              <a:rPr lang="en-US" altLang="ko-KR" dirty="0"/>
              <a:t>Swagger</a:t>
            </a:r>
            <a:r>
              <a:rPr lang="ko-KR" altLang="en-US" dirty="0"/>
              <a:t>로 </a:t>
            </a:r>
            <a:r>
              <a:rPr lang="ko-KR" altLang="en-US" dirty="0" err="1"/>
              <a:t>켰을때</a:t>
            </a:r>
            <a:r>
              <a:rPr lang="ko-KR" altLang="en-US" dirty="0"/>
              <a:t> 영상과 같이 전체적인 틀이 </a:t>
            </a:r>
            <a:r>
              <a:rPr lang="ko-KR" altLang="en-US" dirty="0" err="1"/>
              <a:t>나온거</a:t>
            </a:r>
            <a:r>
              <a:rPr lang="ko-KR" altLang="en-US" dirty="0"/>
              <a:t>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8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리뷰 게시판에 대해서는 </a:t>
            </a:r>
            <a:r>
              <a:rPr lang="en-US" altLang="ko-KR" dirty="0" err="1"/>
              <a:t>SpringBoot</a:t>
            </a:r>
            <a:r>
              <a:rPr lang="ko-KR" altLang="en-US" dirty="0"/>
              <a:t>를 사용하였으며 </a:t>
            </a:r>
            <a:r>
              <a:rPr lang="en-US" altLang="ko-KR" dirty="0"/>
              <a:t>Spring Web MVC</a:t>
            </a:r>
            <a:r>
              <a:rPr lang="ko-KR" altLang="en-US" dirty="0"/>
              <a:t>의 기능인 </a:t>
            </a:r>
            <a:r>
              <a:rPr lang="en-US" altLang="ko-KR" dirty="0"/>
              <a:t>@RestController</a:t>
            </a:r>
            <a:r>
              <a:rPr lang="ko-KR" altLang="en-US" dirty="0"/>
              <a:t>를 사용한 </a:t>
            </a:r>
            <a:r>
              <a:rPr lang="en-US" altLang="ko-KR" dirty="0"/>
              <a:t>URI </a:t>
            </a:r>
            <a:r>
              <a:rPr lang="ko-KR" altLang="en-US" dirty="0"/>
              <a:t>경로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@RequestMapping</a:t>
            </a:r>
            <a:r>
              <a:rPr lang="ko-KR" altLang="en-US" dirty="0"/>
              <a:t>을 이용한 컨트롤러에 대한 기본 </a:t>
            </a:r>
            <a:r>
              <a:rPr lang="en-US" altLang="ko-KR" dirty="0"/>
              <a:t>URI </a:t>
            </a:r>
            <a:r>
              <a:rPr lang="ko-KR" altLang="en-US" dirty="0"/>
              <a:t>경로</a:t>
            </a:r>
            <a:endParaRPr lang="en-US" altLang="ko-KR" dirty="0"/>
          </a:p>
          <a:p>
            <a:r>
              <a:rPr lang="en-US" altLang="ko-KR" dirty="0"/>
              <a:t>@GetMapping, @PostMapping, @PutMapping, @DelteMapping </a:t>
            </a:r>
            <a:r>
              <a:rPr lang="ko-KR" altLang="en-US" dirty="0"/>
              <a:t>을 이용하여 매핑을 간결하게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의존성 주입을 위해 </a:t>
            </a:r>
            <a:r>
              <a:rPr lang="en-US" altLang="ko-KR" dirty="0"/>
              <a:t>@Autowired</a:t>
            </a:r>
            <a:r>
              <a:rPr lang="ko-KR" altLang="en-US" dirty="0"/>
              <a:t>를 사용하였고 각각의 코드가 무슨 역할을 하는지 알아보기 쉽게 주석을 </a:t>
            </a:r>
            <a:r>
              <a:rPr lang="ko-KR" altLang="en-US" dirty="0" err="1"/>
              <a:t>달아놓았습니다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78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게시판도 제작은 되었으나 현재 </a:t>
            </a:r>
            <a:r>
              <a:rPr lang="en-US" altLang="ko-KR" dirty="0"/>
              <a:t>401 </a:t>
            </a:r>
            <a:r>
              <a:rPr lang="ko-KR" altLang="en-US" dirty="0"/>
              <a:t>에러로 인한 예약을 </a:t>
            </a:r>
            <a:r>
              <a:rPr lang="ko-KR" altLang="en-US" dirty="0" err="1"/>
              <a:t>했을때</a:t>
            </a:r>
            <a:r>
              <a:rPr lang="ko-KR" altLang="en-US" dirty="0"/>
              <a:t> 정보가 더미데이터 말고는 없는 상황입니다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67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저희는 차량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유지 보수와 관련한 프로젝트를 구현해 보았습니다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바로 </a:t>
            </a:r>
            <a:r>
              <a:rPr lang="ko-KR" altLang="en-US" dirty="0" err="1" smtClean="0"/>
              <a:t>차고지라는</a:t>
            </a:r>
            <a:r>
              <a:rPr lang="ko-KR" altLang="en-US" dirty="0" smtClean="0"/>
              <a:t> 사이트 인데요 </a:t>
            </a:r>
            <a:r>
              <a:rPr lang="en-US" altLang="ko-KR" dirty="0" smtClean="0"/>
              <a:t>…!  </a:t>
            </a:r>
            <a:r>
              <a:rPr lang="ko-KR" altLang="en-US" dirty="0" smtClean="0"/>
              <a:t>멋진 로고와 함께 이렇게 탄생하게 되었습니다</a:t>
            </a:r>
            <a:r>
              <a:rPr lang="en-US" altLang="ko-KR" dirty="0" smtClean="0"/>
              <a:t>:) </a:t>
            </a:r>
            <a:r>
              <a:rPr lang="en-US" altLang="ko-KR" dirty="0" err="1" smtClean="0"/>
              <a:t>GaragEZ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EZ </a:t>
            </a:r>
            <a:r>
              <a:rPr lang="ko-KR" altLang="en-US" baseline="0" dirty="0" smtClean="0"/>
              <a:t>는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쉽다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 easy  </a:t>
            </a:r>
            <a:r>
              <a:rPr lang="ko-KR" altLang="en-US" baseline="0" dirty="0" smtClean="0"/>
              <a:t>를 적용하여  구상하게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관리자가 </a:t>
            </a:r>
            <a:r>
              <a:rPr lang="en-US" altLang="ko-KR" baseline="0" dirty="0" smtClean="0"/>
              <a:t>AOS</a:t>
            </a:r>
            <a:r>
              <a:rPr lang="ko-KR" altLang="en-US" baseline="0" dirty="0" smtClean="0"/>
              <a:t>를 위해 사용할  서비스의 범위를 첫 </a:t>
            </a:r>
            <a:r>
              <a:rPr lang="ko-KR" altLang="en-US" baseline="0" dirty="0" err="1" smtClean="0"/>
              <a:t>유스케이스에서</a:t>
            </a:r>
            <a:r>
              <a:rPr lang="ko-KR" altLang="en-US" baseline="0" dirty="0" smtClean="0"/>
              <a:t> 간과한 부분이 많았습니다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위와 같이 최저가 검색 리스트를 추출하기 이전에 </a:t>
            </a:r>
            <a:r>
              <a:rPr lang="en-US" altLang="ko-KR" baseline="0" dirty="0" smtClean="0"/>
              <a:t>store </a:t>
            </a:r>
            <a:r>
              <a:rPr lang="ko-KR" altLang="en-US" baseline="0" dirty="0" err="1" smtClean="0"/>
              <a:t>부품관리를</a:t>
            </a:r>
            <a:r>
              <a:rPr lang="ko-KR" altLang="en-US" baseline="0" dirty="0" smtClean="0"/>
              <a:t> 관리자 </a:t>
            </a:r>
            <a:r>
              <a:rPr lang="ko-KR" altLang="en-US" baseline="0" dirty="0" err="1" smtClean="0"/>
              <a:t>엔터티에</a:t>
            </a:r>
            <a:r>
              <a:rPr lang="ko-KR" altLang="en-US" baseline="0" dirty="0" smtClean="0"/>
              <a:t> 추가하면서 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덧붗여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라챵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자체에대한</a:t>
            </a:r>
            <a:r>
              <a:rPr lang="ko-KR" altLang="en-US" baseline="0" dirty="0" smtClean="0"/>
              <a:t> 등록관리 시스템이 차량 유지 보수에 대한 중요한 </a:t>
            </a:r>
            <a:r>
              <a:rPr lang="ko-KR" altLang="en-US" baseline="0" dirty="0" err="1" smtClean="0"/>
              <a:t>부분이었다는것을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인지하고 기획하면서도  </a:t>
            </a:r>
            <a:r>
              <a:rPr lang="ko-KR" altLang="en-US" baseline="0" dirty="0" err="1" smtClean="0"/>
              <a:t>엔터티</a:t>
            </a:r>
            <a:r>
              <a:rPr lang="ko-KR" altLang="en-US" baseline="0" dirty="0" smtClean="0"/>
              <a:t> 상세 내용에 추가 기입하여 </a:t>
            </a:r>
            <a:r>
              <a:rPr lang="ko-KR" altLang="en-US" baseline="0" dirty="0" err="1" smtClean="0"/>
              <a:t>공유하진</a:t>
            </a:r>
            <a:r>
              <a:rPr lang="ko-KR" altLang="en-US" baseline="0" dirty="0" smtClean="0"/>
              <a:t> 못한 점을 아쉬운 부분이었다고 할 수 있겠습니다</a:t>
            </a:r>
            <a:r>
              <a:rPr lang="en-US" altLang="ko-KR" baseline="0" dirty="0" smtClean="0"/>
              <a:t>..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갑자기 자기 반성의 시간이 되었는데요</a:t>
            </a:r>
            <a:r>
              <a:rPr lang="en-US" altLang="ko-KR" baseline="0" dirty="0" smtClean="0"/>
              <a:t>   ~~~~</a:t>
            </a:r>
            <a:r>
              <a:rPr lang="ko-KR" altLang="en-US" baseline="0" dirty="0" smtClean="0"/>
              <a:t> 이에 따른 고객 문의 관리 및 정비기록조회의 중요성을 알아가 보며 </a:t>
            </a:r>
            <a:endParaRPr lang="en-US" altLang="ko-KR" baseline="0" dirty="0" smtClean="0"/>
          </a:p>
          <a:p>
            <a:r>
              <a:rPr lang="ko-KR" altLang="en-US" baseline="0" dirty="0" smtClean="0"/>
              <a:t>위와 같은 데이터 삽입을 위해 </a:t>
            </a:r>
            <a:r>
              <a:rPr lang="en-US" altLang="ko-KR" baseline="0" dirty="0" smtClean="0"/>
              <a:t>RPA</a:t>
            </a:r>
            <a:r>
              <a:rPr lang="ko-KR" altLang="en-US" baseline="0" dirty="0" smtClean="0"/>
              <a:t>데이터 수집에 따른 자동화 시스템을 설명해 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47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chat-bot </a:t>
            </a:r>
            <a:r>
              <a:rPr lang="ko-KR" altLang="en-US" baseline="0" dirty="0" smtClean="0"/>
              <a:t>이 필요하다고 생각했는지는 앞서  설명해 드려서 아실 것이라 생각하겠습니다</a:t>
            </a:r>
            <a:r>
              <a:rPr lang="en-US" altLang="ko-KR" baseline="0" dirty="0" smtClean="0"/>
              <a:t>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"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는 클라이언트가 보낸 메시지를 받아 </a:t>
            </a:r>
            <a:r>
              <a:rPr lang="en-US" altLang="ko-KR" dirty="0" smtClean="0"/>
              <a:t>AI </a:t>
            </a:r>
            <a:r>
              <a:rPr lang="ko-KR" altLang="en-US" dirty="0" err="1" smtClean="0"/>
              <a:t>챗봇이</a:t>
            </a:r>
            <a:r>
              <a:rPr lang="ko-KR" altLang="en-US" dirty="0" smtClean="0"/>
              <a:t> 응답하도록 </a:t>
            </a:r>
            <a:r>
              <a:rPr lang="ko-KR" altLang="en-US" dirty="0" err="1" smtClean="0"/>
              <a:t>설계되었구요</a:t>
            </a:r>
            <a:endParaRPr lang="en-US" altLang="ko-KR" dirty="0" smtClean="0"/>
          </a:p>
          <a:p>
            <a:r>
              <a:rPr lang="en-US" altLang="ko-KR" dirty="0" smtClean="0"/>
              <a:t>"Spring Boot </a:t>
            </a:r>
            <a:r>
              <a:rPr lang="ko-KR" altLang="en-US" dirty="0" smtClean="0"/>
              <a:t>기반의 </a:t>
            </a:r>
            <a:r>
              <a:rPr lang="en-US" altLang="ko-KR" dirty="0" smtClean="0"/>
              <a:t>REST API</a:t>
            </a:r>
            <a:r>
              <a:rPr lang="ko-KR" altLang="en-US" dirty="0" smtClean="0"/>
              <a:t>로 구현되었으며</a:t>
            </a:r>
            <a:r>
              <a:rPr lang="en-US" altLang="ko-KR" dirty="0" smtClean="0"/>
              <a:t>, HTTP POST </a:t>
            </a:r>
            <a:r>
              <a:rPr lang="ko-KR" altLang="en-US" dirty="0" smtClean="0"/>
              <a:t>요청을 통해 메시지를 처리합니다</a:t>
            </a:r>
            <a:r>
              <a:rPr lang="en-US" altLang="ko-KR" dirty="0" smtClean="0"/>
              <a:t>."</a:t>
            </a:r>
          </a:p>
          <a:p>
            <a:r>
              <a:rPr lang="en-US" altLang="ko-KR" dirty="0" smtClean="0"/>
              <a:t>"</a:t>
            </a:r>
            <a:r>
              <a:rPr lang="ko-KR" altLang="en-US" dirty="0" smtClean="0"/>
              <a:t>구현 과정에서 객체 지향 원칙을 적용하고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유지보수성</a:t>
            </a:r>
            <a:r>
              <a:rPr lang="ko-KR" altLang="en-US" baseline="0" dirty="0" smtClean="0"/>
              <a:t> 또한 생각하여 진행하였습니다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주요 개념은 아래와 같습니다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dirty="0" smtClean="0"/>
              <a:t>API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/chat/message </a:t>
            </a:r>
            <a:r>
              <a:rPr lang="ko-KR" altLang="en-US" dirty="0" err="1" smtClean="0"/>
              <a:t>엔드포인트를</a:t>
            </a:r>
            <a:r>
              <a:rPr lang="ko-KR" altLang="en-US" dirty="0" smtClean="0"/>
              <a:t> 제공하며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클라이언트가 메시지를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요청하면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응답을 반환합니다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</a:t>
            </a:r>
            <a:r>
              <a:rPr lang="en-US" altLang="ko-KR" dirty="0" err="1" smtClean="0"/>
              <a:t>ChatService</a:t>
            </a:r>
            <a:r>
              <a:rPr lang="ko-KR" altLang="en-US" dirty="0" smtClean="0"/>
              <a:t>를 </a:t>
            </a:r>
            <a:r>
              <a:rPr lang="ko-KR" altLang="en-US" b="1" dirty="0" err="1" smtClean="0"/>
              <a:t>생성자</a:t>
            </a:r>
            <a:r>
              <a:rPr lang="ko-KR" altLang="en-US" b="1" dirty="0" smtClean="0"/>
              <a:t> 주입</a:t>
            </a:r>
            <a:r>
              <a:rPr lang="en-US" altLang="ko-KR" b="1" dirty="0" smtClean="0"/>
              <a:t>(Constructor Injection)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방식으로 주입하여 **</a:t>
            </a:r>
            <a:r>
              <a:rPr lang="en-US" altLang="ko-KR" dirty="0" smtClean="0"/>
              <a:t>DI(</a:t>
            </a:r>
            <a:r>
              <a:rPr lang="ko-KR" altLang="en-US" dirty="0" smtClean="0"/>
              <a:t>의존성 주입</a:t>
            </a:r>
            <a:r>
              <a:rPr lang="en-US" altLang="ko-KR" dirty="0" smtClean="0"/>
              <a:t>, Dependency Injection)**</a:t>
            </a:r>
            <a:r>
              <a:rPr lang="ko-KR" altLang="en-US" dirty="0" smtClean="0"/>
              <a:t>를 적용했습니다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그로인해</a:t>
            </a:r>
            <a:r>
              <a:rPr lang="ko-KR" altLang="en-US" dirty="0" smtClean="0"/>
              <a:t> 유지보수성을 높이고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테스트가 용이해졌습니다</a:t>
            </a:r>
            <a:r>
              <a:rPr lang="en-US" altLang="ko-KR" dirty="0" smtClean="0"/>
              <a:t>..!</a:t>
            </a:r>
          </a:p>
          <a:p>
            <a:endParaRPr lang="en-US" altLang="ko-KR" dirty="0" smtClean="0"/>
          </a:p>
          <a:p>
            <a:r>
              <a:rPr lang="ko-KR" altLang="en-US" baseline="0" dirty="0" smtClean="0"/>
              <a:t>그리고 </a:t>
            </a:r>
            <a:r>
              <a:rPr lang="en-US" altLang="ko-KR" dirty="0" err="1" smtClean="0"/>
              <a:t>ChatRequest</a:t>
            </a:r>
            <a:r>
              <a:rPr lang="en-US" altLang="ko-KR" dirty="0" smtClean="0"/>
              <a:t> DTO</a:t>
            </a:r>
            <a:r>
              <a:rPr lang="ko-KR" altLang="en-US" dirty="0" smtClean="0"/>
              <a:t>에서 클라이언트 메시지를 받고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ChatResponse</a:t>
            </a:r>
            <a:r>
              <a:rPr lang="en-US" altLang="ko-KR" dirty="0" smtClean="0"/>
              <a:t> DTO</a:t>
            </a:r>
            <a:r>
              <a:rPr lang="ko-KR" altLang="en-US" dirty="0" smtClean="0"/>
              <a:t>로 응답을 반환합니다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통해 </a:t>
            </a:r>
            <a:r>
              <a:rPr lang="ko-KR" altLang="en-US" b="1" dirty="0" smtClean="0"/>
              <a:t>객체 지향적인 데이터 흐름</a:t>
            </a:r>
            <a:r>
              <a:rPr lang="ko-KR" altLang="en-US" dirty="0" smtClean="0"/>
              <a:t>을 유지합니다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위와 같이 </a:t>
            </a:r>
            <a:r>
              <a:rPr lang="en-US" altLang="ko-KR" dirty="0" smtClean="0"/>
              <a:t>RESTful API </a:t>
            </a:r>
            <a:r>
              <a:rPr lang="ko-KR" altLang="en-US" dirty="0" smtClean="0"/>
              <a:t>방식으로 통신하며</a:t>
            </a:r>
            <a:r>
              <a:rPr lang="en-US" altLang="ko-KR" dirty="0" smtClean="0"/>
              <a:t>, HTTP POST </a:t>
            </a:r>
            <a:r>
              <a:rPr lang="ko-KR" altLang="en-US" dirty="0" smtClean="0"/>
              <a:t>요청을 활용해 데이터를 전달합니다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기대</a:t>
            </a:r>
            <a:r>
              <a:rPr lang="ko-KR" altLang="en-US" baseline="0" dirty="0" smtClean="0"/>
              <a:t> 효과 및 강점으로</a:t>
            </a:r>
            <a:r>
              <a:rPr lang="ko-KR" altLang="en-US" dirty="0" smtClean="0"/>
              <a:t>는 유지 보수 측면에서 향후 데이터 모델을 변경하거나 필요한 기능을 추가하고 로그기록이나 </a:t>
            </a:r>
            <a:r>
              <a:rPr lang="ko-KR" altLang="en-US" dirty="0" err="1" smtClean="0"/>
              <a:t>인증적용시</a:t>
            </a:r>
            <a:r>
              <a:rPr lang="ko-KR" altLang="en-US" baseline="0" dirty="0" smtClean="0"/>
              <a:t> 와 같은 확장 작업이 용이하다는 것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모바일 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웹사이트 등 </a:t>
            </a:r>
            <a:r>
              <a:rPr lang="ko-KR" altLang="en-US" b="1" dirty="0" smtClean="0"/>
              <a:t>다양한 </a:t>
            </a:r>
            <a:r>
              <a:rPr lang="ko-KR" altLang="en-US" b="1" dirty="0" err="1" smtClean="0"/>
              <a:t>프론트엔드</a:t>
            </a:r>
            <a:r>
              <a:rPr lang="ko-KR" altLang="en-US" b="1" dirty="0" smtClean="0"/>
              <a:t> 환경에서 활용 가능 하다는 점 이며 </a:t>
            </a:r>
            <a:endParaRPr lang="en-US" altLang="ko-KR" b="1" dirty="0" smtClean="0"/>
          </a:p>
          <a:p>
            <a:r>
              <a:rPr lang="ko-KR" altLang="en-US" b="1" baseline="0" dirty="0" smtClean="0"/>
              <a:t>표준 스프링 부트에서 사용되는 방식 사용으로 빠르고 안정적인 </a:t>
            </a:r>
            <a:r>
              <a:rPr lang="en-US" altLang="ko-KR" b="1" baseline="0" dirty="0" smtClean="0"/>
              <a:t>API</a:t>
            </a:r>
            <a:r>
              <a:rPr lang="ko-KR" altLang="en-US" b="1" baseline="0" dirty="0" smtClean="0"/>
              <a:t> 를 구현합니다</a:t>
            </a:r>
            <a:r>
              <a:rPr lang="en-US" altLang="ko-KR" b="1" baseline="0" dirty="0" smtClean="0"/>
              <a:t>.</a:t>
            </a:r>
            <a:br>
              <a:rPr lang="en-US" altLang="ko-KR" b="1" baseline="0" dirty="0" smtClean="0"/>
            </a:br>
            <a:r>
              <a:rPr lang="ko-KR" altLang="en-US" b="1" baseline="0" dirty="0" smtClean="0"/>
              <a:t>또한 </a:t>
            </a:r>
            <a:r>
              <a:rPr lang="en-US" altLang="ko-KR" b="1" baseline="0" dirty="0" smtClean="0"/>
              <a:t>swagger </a:t>
            </a:r>
            <a:r>
              <a:rPr lang="ko-KR" altLang="en-US" b="1" baseline="0" dirty="0" smtClean="0"/>
              <a:t>에서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보여 드렸다시피 </a:t>
            </a:r>
            <a:r>
              <a:rPr lang="ko-KR" altLang="en-US" b="1" baseline="0" dirty="0" err="1" smtClean="0"/>
              <a:t>엔드포인드</a:t>
            </a:r>
            <a:r>
              <a:rPr lang="ko-KR" altLang="en-US" b="1" baseline="0" dirty="0" smtClean="0"/>
              <a:t> 설계를 표준화 하여 다른</a:t>
            </a:r>
            <a:r>
              <a:rPr lang="en-US" altLang="ko-KR" b="1" baseline="0" dirty="0" smtClean="0"/>
              <a:t> </a:t>
            </a:r>
            <a:r>
              <a:rPr lang="en-US" altLang="ko-KR" b="1" baseline="0" dirty="0" err="1" smtClean="0"/>
              <a:t>api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와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통합하기 쉽다는 </a:t>
            </a:r>
            <a:r>
              <a:rPr lang="ko-KR" altLang="en-US" b="1" baseline="0" dirty="0" err="1" smtClean="0"/>
              <a:t>강점이있습니다</a:t>
            </a:r>
            <a:r>
              <a:rPr lang="en-US" altLang="ko-KR" b="1" baseline="0" dirty="0" smtClean="0"/>
              <a:t>..!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74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전체 아키텍처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서비스의 역할</a:t>
            </a:r>
            <a:r>
              <a:rPr lang="en-US" altLang="ko-KR" dirty="0" smtClean="0"/>
              <a:t>, API </a:t>
            </a:r>
            <a:r>
              <a:rPr lang="ko-KR" altLang="en-US" dirty="0" smtClean="0"/>
              <a:t>설계 원칙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</a:t>
            </a:r>
            <a:r>
              <a:rPr lang="en-US" altLang="ko-KR" dirty="0" smtClean="0"/>
              <a:t>(Security)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, DB </a:t>
            </a:r>
            <a:r>
              <a:rPr lang="ko-KR" altLang="en-US" dirty="0" smtClean="0"/>
              <a:t>관리 등을 전체적으로 관리 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JWT(JSON Web Token)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OAuth</a:t>
            </a:r>
            <a:r>
              <a:rPr lang="ko-KR" altLang="en-US" dirty="0" smtClean="0"/>
              <a:t>와 같은 인증 방식을 활용하여 </a:t>
            </a:r>
            <a:r>
              <a:rPr lang="ko-KR" altLang="en-US" b="1" dirty="0" smtClean="0"/>
              <a:t>사용자 인증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권한 부여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보안을 강화하였습니다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ko-KR" altLang="en-US" b="1" dirty="0" smtClean="0"/>
              <a:t>여기서 </a:t>
            </a:r>
            <a:endParaRPr lang="en-US" altLang="ko-KR" b="1" dirty="0" smtClean="0"/>
          </a:p>
          <a:p>
            <a:r>
              <a:rPr lang="en-US" altLang="ko-KR" b="1" dirty="0" smtClean="0"/>
              <a:t>OAuth</a:t>
            </a:r>
            <a:r>
              <a:rPr lang="ko-KR" altLang="en-US" b="1" dirty="0" smtClean="0"/>
              <a:t>는 인증</a:t>
            </a:r>
            <a:r>
              <a:rPr lang="en-US" altLang="ko-KR" b="1" dirty="0" smtClean="0"/>
              <a:t>(Authentication) </a:t>
            </a:r>
            <a:r>
              <a:rPr lang="ko-KR" altLang="en-US" b="1" dirty="0" smtClean="0"/>
              <a:t>방식이 아니라 권한 부여</a:t>
            </a:r>
            <a:r>
              <a:rPr lang="en-US" altLang="ko-KR" b="1" dirty="0" smtClean="0"/>
              <a:t>(Authorization) </a:t>
            </a:r>
            <a:r>
              <a:rPr lang="ko-KR" altLang="en-US" b="1" dirty="0" smtClean="0"/>
              <a:t>프로토콜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OAuth </a:t>
            </a:r>
            <a:r>
              <a:rPr lang="ko-KR" altLang="en-US" dirty="0" smtClean="0"/>
              <a:t>자체로 사용자를 인증하는 것이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서비스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Google, Facebook)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통해 </a:t>
            </a:r>
            <a:r>
              <a:rPr lang="ko-KR" altLang="en-US" b="1" dirty="0" smtClean="0"/>
              <a:t>사용자의 리소스 접근을 제어</a:t>
            </a:r>
            <a:r>
              <a:rPr lang="ko-KR" altLang="en-US" dirty="0" smtClean="0"/>
              <a:t>하는 것이 핵심입니다</a:t>
            </a:r>
            <a:r>
              <a:rPr lang="en-US" altLang="ko-KR" dirty="0" smtClean="0"/>
              <a:t>.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789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8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74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4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218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902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목차를 보시겠습니다</a:t>
            </a:r>
            <a:r>
              <a:rPr lang="en-US" altLang="ko-KR" dirty="0" smtClean="0"/>
              <a:t>~</a:t>
            </a:r>
            <a:r>
              <a:rPr lang="en-US" altLang="ko-KR" baseline="0" dirty="0" smtClean="0"/>
              <a:t>  </a:t>
            </a:r>
          </a:p>
          <a:p>
            <a:r>
              <a:rPr lang="ko-KR" altLang="en-US" baseline="0" dirty="0" smtClean="0"/>
              <a:t>프로젝트 개요로는 </a:t>
            </a:r>
            <a:r>
              <a:rPr lang="ko-KR" altLang="en-US" baseline="0" dirty="0" err="1" smtClean="0"/>
              <a:t>스와트</a:t>
            </a:r>
            <a:r>
              <a:rPr lang="ko-KR" altLang="en-US" baseline="0" dirty="0" smtClean="0"/>
              <a:t> 분석과 철저한 기획 회의를 통해 벤치마킹 기업에 대해서도 이야기를 </a:t>
            </a:r>
            <a:r>
              <a:rPr lang="ko-KR" altLang="en-US" baseline="0" dirty="0" err="1" smtClean="0"/>
              <a:t>나눠보았구요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그로 인해 충분한 회의 끝에 차고지 서비스에 대한 아이덴티티를 확립하며 서비스를 기획 해볼 수 있었습니다</a:t>
            </a:r>
            <a:r>
              <a:rPr lang="en-US" altLang="ko-KR" baseline="0" dirty="0" smtClean="0"/>
              <a:t>.  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 후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주간의 일정을 계획해 넷이서 가능한 </a:t>
            </a:r>
            <a:r>
              <a:rPr lang="ko-KR" altLang="en-US" baseline="0" dirty="0" err="1" smtClean="0"/>
              <a:t>기간내에</a:t>
            </a:r>
            <a:r>
              <a:rPr lang="ko-KR" altLang="en-US" baseline="0" dirty="0" smtClean="0"/>
              <a:t> 최대치 능력을 끌어올려 보여드리기에 </a:t>
            </a:r>
            <a:r>
              <a:rPr lang="ko-KR" altLang="en-US" baseline="0" dirty="0" err="1" smtClean="0"/>
              <a:t>힘써보았구요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요구사항 명세 내역을 토대로 팀원들과 공유하며 </a:t>
            </a:r>
            <a:r>
              <a:rPr lang="ko-KR" altLang="en-US" baseline="0" dirty="0" err="1" smtClean="0"/>
              <a:t>엔티티별</a:t>
            </a:r>
            <a:r>
              <a:rPr lang="ko-KR" altLang="en-US" baseline="0" dirty="0" smtClean="0"/>
              <a:t> 기능을 확립하여 진행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논리적 설계와 물리적 설계를 통해 데이터베이스를 어떻게 구현할 지 의논하고 </a:t>
            </a:r>
            <a:r>
              <a:rPr lang="ko-KR" altLang="en-US" baseline="0" dirty="0" err="1" smtClean="0"/>
              <a:t>공유한것도</a:t>
            </a:r>
            <a:r>
              <a:rPr lang="ko-KR" altLang="en-US" baseline="0" dirty="0" smtClean="0"/>
              <a:t> 보여드릴 </a:t>
            </a:r>
            <a:r>
              <a:rPr lang="ko-KR" altLang="en-US" baseline="0" dirty="0" err="1" smtClean="0"/>
              <a:t>예정이구요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시스템 구조상 사용자시스템과 관리자 시스템의 차이를 미리 구상해 보았다고 말씀드릴 수 있겠습니다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그후 진행된 와이어 프레임과 그에 걸맞는 시스템 구조를 보여 드릴 예정이며</a:t>
            </a:r>
            <a:r>
              <a:rPr lang="en-US" altLang="ko-KR" baseline="0" dirty="0" smtClean="0"/>
              <a:t>,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기술 개발에 있어서는 데이터추출을 위해 </a:t>
            </a:r>
            <a:r>
              <a:rPr lang="en-US" altLang="ko-KR" baseline="0" dirty="0" smtClean="0"/>
              <a:t>RPA </a:t>
            </a:r>
            <a:r>
              <a:rPr lang="ko-KR" altLang="en-US" baseline="0" dirty="0" smtClean="0"/>
              <a:t>자동화를 구현하고</a:t>
            </a:r>
            <a:r>
              <a:rPr lang="en-US" altLang="ko-KR" baseline="0" dirty="0" smtClean="0"/>
              <a:t> AWS </a:t>
            </a:r>
            <a:r>
              <a:rPr lang="ko-KR" altLang="en-US" baseline="0" dirty="0" smtClean="0"/>
              <a:t>또한 활용한 것을 구현 결과를 통해 보여드리겠습니다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구현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테스트에 있어서는 </a:t>
            </a:r>
            <a:r>
              <a:rPr lang="en-US" altLang="ko-KR" baseline="0" dirty="0" smtClean="0"/>
              <a:t>POSTMAN </a:t>
            </a:r>
            <a:r>
              <a:rPr lang="ko-KR" altLang="en-US" baseline="0" dirty="0" smtClean="0"/>
              <a:t>활용했습니다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06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555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90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37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680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78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3327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4743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83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029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36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지루한 목차 설명은 뒤로 하고 저희 가라지 프로젝트의 중점적인 포인트를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첫번째 </a:t>
            </a:r>
            <a:r>
              <a:rPr lang="ko-KR" altLang="en-US" dirty="0" smtClean="0"/>
              <a:t>중요하게 생각하며 기획한 부분으로는 언제 어디서나 편리하게 이용가능해야한다는 점이었습니다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두번째 로는 </a:t>
            </a:r>
            <a:r>
              <a:rPr lang="ko-KR" altLang="en-US" baseline="0" dirty="0" smtClean="0"/>
              <a:t>경제적인 가격으로 서비스를 이용할 수 있도록  사용자를 생각하여 서비스를 만들자는 의도였습니다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세번째 로는 </a:t>
            </a:r>
            <a:r>
              <a:rPr lang="ko-KR" altLang="en-US" baseline="0" dirty="0" smtClean="0"/>
              <a:t>추후 다양한 분야에 적용하여  하나의 대기업 형태가 아닌 소상공인을 이어주는 플랫폼의 형태로 제작해보자는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확장성을 제시하였습니다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네번째로는 제품과 사용자 별 사용자중심의 맞춤형 서비스를 어떤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와 기술로  기획해 볼까 하는 부분이었습니다</a:t>
            </a:r>
            <a:r>
              <a:rPr lang="en-US" altLang="ko-KR" baseline="0" dirty="0" smtClean="0"/>
              <a:t>….!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452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346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37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이 프로젝트에서 대표적으로 적용한 기능들입니다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간략하게 </a:t>
            </a:r>
            <a:r>
              <a:rPr lang="ko-KR" altLang="en-US" dirty="0" err="1" smtClean="0"/>
              <a:t>설명드리고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다음장에서</a:t>
            </a:r>
            <a:r>
              <a:rPr lang="ko-KR" altLang="en-US" dirty="0" smtClean="0"/>
              <a:t> 자세히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대표적인 기능으로 </a:t>
            </a:r>
            <a:r>
              <a:rPr lang="ko-KR" altLang="en-US" dirty="0" err="1" smtClean="0"/>
              <a:t>프론트엔드에서</a:t>
            </a:r>
            <a:r>
              <a:rPr lang="ko-KR" altLang="en-US" dirty="0" smtClean="0"/>
              <a:t> 스냅 스크롤기능을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결제 기능을 쉽게 구현하기 위해 </a:t>
            </a:r>
            <a:r>
              <a:rPr lang="en-US" altLang="ko-KR" baseline="0" dirty="0" err="1" smtClean="0"/>
              <a:t>PortOne</a:t>
            </a:r>
            <a:r>
              <a:rPr lang="ko-KR" altLang="en-US" baseline="0" dirty="0" smtClean="0"/>
              <a:t>을 사용하여 결제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프로젝트내 적용하였습니다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더불어 지도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사용자 위치기반으로 넣어 사용자 편의성을 향상시켰고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최종적으로 </a:t>
            </a:r>
            <a:r>
              <a:rPr lang="en-US" altLang="ko-KR" baseline="0" dirty="0" smtClean="0"/>
              <a:t>amazon web service</a:t>
            </a:r>
            <a:r>
              <a:rPr lang="ko-KR" altLang="en-US" baseline="0" dirty="0" smtClean="0"/>
              <a:t>기반의 배포를 진행하였습니다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프로젝트 개인 피드백으로는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구조의 대한 이해가 부족하여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엔티티에</a:t>
            </a:r>
            <a:r>
              <a:rPr lang="ko-KR" altLang="en-US" baseline="0" dirty="0" smtClean="0"/>
              <a:t> 맞지 않는 이름을 짓게 되어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엔티티</a:t>
            </a:r>
            <a:r>
              <a:rPr lang="ko-KR" altLang="en-US" baseline="0" dirty="0" smtClean="0"/>
              <a:t> 기능 설명에 장애가 생겼고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이로 인해 </a:t>
            </a:r>
            <a:r>
              <a:rPr lang="ko-KR" altLang="en-US" baseline="0" dirty="0" err="1" smtClean="0"/>
              <a:t>리팩토링의</a:t>
            </a:r>
            <a:r>
              <a:rPr lang="ko-KR" altLang="en-US" baseline="0" dirty="0" smtClean="0"/>
              <a:t> 중요성을 </a:t>
            </a:r>
            <a:r>
              <a:rPr lang="ko-KR" altLang="en-US" baseline="0" dirty="0" err="1" smtClean="0"/>
              <a:t>알게되었습니다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24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화면은 </a:t>
            </a:r>
            <a:r>
              <a:rPr lang="en-US" altLang="ko-KR" dirty="0" smtClean="0"/>
              <a:t>FIGMA</a:t>
            </a:r>
            <a:r>
              <a:rPr lang="ko-KR" altLang="en-US" dirty="0" smtClean="0"/>
              <a:t>를 이용해 제가 직접</a:t>
            </a:r>
            <a:r>
              <a:rPr lang="ko-KR" altLang="en-US" baseline="0" dirty="0" smtClean="0"/>
              <a:t> 만든 와이어 프레임입니다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메인화면을</a:t>
            </a:r>
            <a:r>
              <a:rPr lang="ko-KR" altLang="en-US" baseline="0" dirty="0" smtClean="0"/>
              <a:t> 보시면 스냅 스크롤 방식이 적용되게 만들었습니다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스냅 스크롤이란 마우스 </a:t>
            </a:r>
            <a:r>
              <a:rPr lang="ko-KR" altLang="en-US" baseline="0" dirty="0" err="1" smtClean="0"/>
              <a:t>휠을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한칸</a:t>
            </a:r>
            <a:r>
              <a:rPr lang="ko-KR" altLang="en-US" baseline="0" dirty="0" smtClean="0"/>
              <a:t> 내려도 한 </a:t>
            </a:r>
            <a:r>
              <a:rPr lang="ko-KR" altLang="en-US" baseline="0" dirty="0" err="1" smtClean="0"/>
              <a:t>화면씩</a:t>
            </a:r>
            <a:r>
              <a:rPr lang="ko-KR" altLang="en-US" baseline="0" dirty="0" smtClean="0"/>
              <a:t> 내려가는 기능을 말합니다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더불어 로그인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상세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문의 페이지를 디자인해보았습니다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151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코드는 앞에서 보신 스냅스크롤의 코드입니다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초기설정에서는 화면이동시에 뻣뻣한 느낌이 들어 </a:t>
            </a:r>
            <a:r>
              <a:rPr lang="en-US" altLang="ko-KR" dirty="0" err="1" smtClean="0"/>
              <a:t>SmoothScrollTo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기능으로 보다 부드럽게 화면이 넘어가게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818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프로젝트에 적용된 결제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PortOne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토스페이먼츠</a:t>
            </a:r>
            <a:r>
              <a:rPr lang="ko-KR" altLang="en-US" baseline="0" dirty="0" smtClean="0"/>
              <a:t> 등 다양한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가 있었지만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그중에서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PortOne</a:t>
            </a:r>
            <a:r>
              <a:rPr lang="en-US" altLang="ko-KR" baseline="0" dirty="0" smtClean="0"/>
              <a:t> API</a:t>
            </a:r>
            <a:r>
              <a:rPr lang="ko-KR" altLang="en-US" baseline="0" dirty="0" smtClean="0"/>
              <a:t>를 사용한 이유는 </a:t>
            </a:r>
            <a:r>
              <a:rPr lang="en-US" altLang="ko-KR" baseline="0" dirty="0" err="1" smtClean="0"/>
              <a:t>PortOne</a:t>
            </a:r>
            <a:r>
              <a:rPr lang="ko-KR" altLang="en-US" baseline="0" dirty="0" smtClean="0"/>
              <a:t>은 토스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카카오페이등을 포함하고 있을 뿐만 아니라</a:t>
            </a:r>
            <a:endParaRPr lang="en-US" altLang="ko-KR" baseline="0" dirty="0" smtClean="0"/>
          </a:p>
          <a:p>
            <a:r>
              <a:rPr lang="ko-KR" altLang="en-US" dirty="0" smtClean="0"/>
              <a:t>국내 및 해외결제등의 다양한 결제 수단을 이용할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홈페이지내의 설명서가 잘 되어있어 쉽게 프로젝트내에 적용이 가능했기 때문입니다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9304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스토어아이디와 </a:t>
            </a:r>
            <a:r>
              <a:rPr lang="ko-KR" altLang="en-US" dirty="0" err="1" smtClean="0"/>
              <a:t>채널키를</a:t>
            </a:r>
            <a:r>
              <a:rPr lang="ko-KR" altLang="en-US" dirty="0" smtClean="0"/>
              <a:t> 등록해 </a:t>
            </a:r>
            <a:r>
              <a:rPr lang="ko-KR" altLang="en-US" dirty="0" err="1" smtClean="0"/>
              <a:t>포트원</a:t>
            </a:r>
            <a:r>
              <a:rPr lang="ko-KR" altLang="en-US" dirty="0" smtClean="0"/>
              <a:t> 결제 요청을 보내고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성공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실패여부를</a:t>
            </a:r>
            <a:r>
              <a:rPr lang="ko-KR" altLang="en-US" baseline="0" dirty="0" smtClean="0"/>
              <a:t> 출력하는 코드입니다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5946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프론트에서 사용자로부터 결제 요청을 보내고 백에서 검증을 받아 다시 사용자에게 결과를 출력하는 일련의 결제 시퀀스 다이어그램을 텍스트로 표현한 상태입니다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0042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아마존 웹 서비스를 통한 간략한 배포 과정입니다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첫번째로 </a:t>
            </a:r>
            <a:r>
              <a:rPr lang="en-US" altLang="ko-KR" dirty="0" smtClean="0"/>
              <a:t>AWS S3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버킷을</a:t>
            </a:r>
            <a:r>
              <a:rPr lang="ko-KR" altLang="en-US" dirty="0" smtClean="0"/>
              <a:t> 생성 후 정책 및 </a:t>
            </a:r>
            <a:r>
              <a:rPr lang="en-US" altLang="ko-KR" dirty="0" smtClean="0"/>
              <a:t>CORS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설정을 맞춰줍니다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이후</a:t>
            </a:r>
            <a:r>
              <a:rPr lang="en-US" altLang="ko-KR" baseline="0" dirty="0" smtClean="0"/>
              <a:t> VITE </a:t>
            </a:r>
            <a:r>
              <a:rPr lang="ko-KR" altLang="en-US" baseline="0" dirty="0" smtClean="0"/>
              <a:t>파일을 빌드하여 나오는 </a:t>
            </a:r>
            <a:r>
              <a:rPr lang="en-US" altLang="ko-KR" baseline="0" dirty="0" err="1" smtClean="0"/>
              <a:t>dist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업로드합니다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두번째로 </a:t>
            </a:r>
            <a:r>
              <a:rPr lang="en-US" altLang="ko-KR" baseline="0" dirty="0" smtClean="0"/>
              <a:t>EC2</a:t>
            </a:r>
            <a:r>
              <a:rPr lang="ko-KR" altLang="en-US" baseline="0" dirty="0" smtClean="0"/>
              <a:t>를 이용한 </a:t>
            </a:r>
            <a:r>
              <a:rPr lang="ko-KR" altLang="en-US" baseline="0" dirty="0" err="1" smtClean="0"/>
              <a:t>백엔드</a:t>
            </a:r>
            <a:r>
              <a:rPr lang="ko-KR" altLang="en-US" baseline="0" dirty="0" smtClean="0"/>
              <a:t> 배포입니다</a:t>
            </a:r>
            <a:r>
              <a:rPr lang="en-US" altLang="ko-KR" baseline="0" dirty="0" smtClean="0"/>
              <a:t>. EC2 </a:t>
            </a:r>
            <a:r>
              <a:rPr lang="ko-KR" altLang="en-US" baseline="0" dirty="0" smtClean="0"/>
              <a:t>인스턴스를 생성하고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pem</a:t>
            </a:r>
            <a:r>
              <a:rPr lang="ko-KR" altLang="en-US" baseline="0" dirty="0" smtClean="0"/>
              <a:t>키를 다운받은 뒤 </a:t>
            </a:r>
            <a:r>
              <a:rPr lang="en-US" altLang="ko-KR" baseline="0" dirty="0" err="1" smtClean="0"/>
              <a:t>ssh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통해 </a:t>
            </a:r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인스턴스에 접속합니다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 프로젝트 버전에 맞는 자바 </a:t>
            </a:r>
            <a:r>
              <a:rPr lang="en-US" altLang="ko-KR" baseline="0" dirty="0" smtClean="0"/>
              <a:t>17</a:t>
            </a:r>
            <a:r>
              <a:rPr lang="ko-KR" altLang="en-US" baseline="0" dirty="0" smtClean="0"/>
              <a:t>버전을 명령어를 통해 설치하고 이를 실행합니다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Scp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통해 키와 </a:t>
            </a:r>
            <a:r>
              <a:rPr lang="en-US" altLang="ko-KR" baseline="0" dirty="0" smtClean="0"/>
              <a:t>jar</a:t>
            </a:r>
            <a:r>
              <a:rPr lang="ko-KR" altLang="en-US" baseline="0" dirty="0" smtClean="0"/>
              <a:t>파일을 </a:t>
            </a:r>
            <a:r>
              <a:rPr lang="en-US" altLang="ko-KR" baseline="0" dirty="0" smtClean="0"/>
              <a:t>EC2</a:t>
            </a:r>
            <a:r>
              <a:rPr lang="ko-KR" altLang="en-US" baseline="0" dirty="0" smtClean="0"/>
              <a:t>에 보내고</a:t>
            </a:r>
            <a:r>
              <a:rPr lang="en-US" altLang="ko-KR" baseline="0" dirty="0" smtClean="0"/>
              <a:t>, EC2</a:t>
            </a:r>
            <a:r>
              <a:rPr lang="ko-KR" altLang="en-US" baseline="0" dirty="0" smtClean="0"/>
              <a:t>에서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nohup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사용해 실행합니다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마지막으로 </a:t>
            </a:r>
            <a:r>
              <a:rPr lang="en-US" altLang="ko-KR" baseline="0" dirty="0" smtClean="0"/>
              <a:t>RDS </a:t>
            </a:r>
            <a:r>
              <a:rPr lang="ko-KR" altLang="en-US" baseline="0" dirty="0" smtClean="0"/>
              <a:t>데이터베이스입니다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AWS RDS</a:t>
            </a:r>
            <a:r>
              <a:rPr lang="ko-KR" altLang="en-US" baseline="0" dirty="0" smtClean="0"/>
              <a:t>를 저희 프로젝트인 </a:t>
            </a:r>
            <a:r>
              <a:rPr lang="en-US" altLang="ko-KR" baseline="0" dirty="0" err="1" smtClean="0"/>
              <a:t>mySQL</a:t>
            </a:r>
            <a:r>
              <a:rPr lang="ko-KR" altLang="en-US" baseline="0" dirty="0" smtClean="0"/>
              <a:t>에 맞춰서 생성하고 미리 만들어둔 </a:t>
            </a:r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인스턴스와 연결합니다 </a:t>
            </a:r>
            <a:r>
              <a:rPr lang="ko-KR" altLang="en-US" baseline="0" dirty="0" err="1" smtClean="0"/>
              <a:t>프로젝와</a:t>
            </a:r>
            <a:r>
              <a:rPr lang="ko-KR" altLang="en-US" baseline="0" dirty="0" smtClean="0"/>
              <a:t> 맞는 </a:t>
            </a:r>
            <a:r>
              <a:rPr lang="ko-KR" altLang="en-US" baseline="0" dirty="0" err="1" smtClean="0"/>
              <a:t>보안그룹을</a:t>
            </a:r>
            <a:r>
              <a:rPr lang="ko-KR" altLang="en-US" baseline="0" dirty="0" smtClean="0"/>
              <a:t> 설정 후 연결해주고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프로젝트내의 </a:t>
            </a:r>
            <a:r>
              <a:rPr lang="en-US" altLang="ko-KR" baseline="0" dirty="0" err="1" smtClean="0"/>
              <a:t>application.yml</a:t>
            </a:r>
            <a:r>
              <a:rPr lang="ko-KR" altLang="en-US" baseline="0" dirty="0" smtClean="0"/>
              <a:t>파일에 </a:t>
            </a:r>
            <a:r>
              <a:rPr lang="en-US" altLang="ko-KR" baseline="0" dirty="0" smtClean="0"/>
              <a:t>RDS </a:t>
            </a:r>
            <a:r>
              <a:rPr lang="ko-KR" altLang="en-US" baseline="0" dirty="0" smtClean="0"/>
              <a:t>접속 정보를 입력하여 연결합니다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 회의</a:t>
            </a:r>
            <a:r>
              <a:rPr lang="ko-KR" altLang="en-US" baseline="0" dirty="0" smtClean="0"/>
              <a:t> 과정을 간단하게 </a:t>
            </a:r>
            <a:r>
              <a:rPr lang="ko-KR" altLang="en-US" baseline="0" dirty="0" err="1" smtClean="0"/>
              <a:t>보여드리자면</a:t>
            </a:r>
            <a:r>
              <a:rPr lang="ko-KR" altLang="en-US" baseline="0" dirty="0" smtClean="0"/>
              <a:t> 이렇습니다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편리성과 </a:t>
            </a:r>
            <a:r>
              <a:rPr lang="ko-KR" altLang="en-US" baseline="0" dirty="0" err="1" smtClean="0"/>
              <a:t>최저가라는</a:t>
            </a:r>
            <a:r>
              <a:rPr lang="ko-KR" altLang="en-US" baseline="0" dirty="0" smtClean="0"/>
              <a:t> 키워드도 </a:t>
            </a:r>
            <a:r>
              <a:rPr lang="ko-KR" altLang="en-US" baseline="0" dirty="0" err="1" smtClean="0"/>
              <a:t>보이구요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맞춤형 </a:t>
            </a:r>
            <a:r>
              <a:rPr lang="ko-KR" altLang="en-US" baseline="0" dirty="0" err="1" smtClean="0"/>
              <a:t>모듈형이라는</a:t>
            </a:r>
            <a:r>
              <a:rPr lang="ko-KR" altLang="en-US" baseline="0" dirty="0" smtClean="0"/>
              <a:t> 키워드도 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530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S3</a:t>
            </a:r>
            <a:r>
              <a:rPr lang="ko-KR" altLang="en-US" baseline="0" dirty="0" err="1" smtClean="0"/>
              <a:t>버킷</a:t>
            </a:r>
            <a:r>
              <a:rPr lang="ko-KR" altLang="en-US" baseline="0" dirty="0" smtClean="0"/>
              <a:t> 생성과 </a:t>
            </a:r>
            <a:r>
              <a:rPr lang="en-US" altLang="ko-KR" baseline="0" dirty="0" err="1" smtClean="0"/>
              <a:t>dist</a:t>
            </a:r>
            <a:r>
              <a:rPr lang="ko-KR" altLang="en-US" baseline="0" dirty="0" smtClean="0"/>
              <a:t>파일 업로드 한 모습입니다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5547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인스턴스를 생성하고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키페어를</a:t>
            </a:r>
            <a:r>
              <a:rPr lang="ko-KR" altLang="en-US" baseline="0" dirty="0" smtClean="0"/>
              <a:t> 생성한 모습입니다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오른쪽에는 </a:t>
            </a:r>
            <a:r>
              <a:rPr lang="en-US" altLang="ko-KR" baseline="0" dirty="0" smtClean="0"/>
              <a:t>EC2 </a:t>
            </a:r>
            <a:r>
              <a:rPr lang="ko-KR" altLang="en-US" baseline="0" dirty="0" err="1" smtClean="0"/>
              <a:t>터미널세션</a:t>
            </a:r>
            <a:r>
              <a:rPr lang="ko-KR" altLang="en-US" baseline="0" dirty="0" smtClean="0"/>
              <a:t> 사진이 있는데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여기 화면에서 </a:t>
            </a:r>
            <a:r>
              <a:rPr lang="en-US" altLang="ko-KR" baseline="0" dirty="0" smtClean="0"/>
              <a:t>jar</a:t>
            </a:r>
            <a:r>
              <a:rPr lang="ko-KR" altLang="en-US" baseline="0" dirty="0" smtClean="0"/>
              <a:t>파일을 백그라운드에서 실행할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411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RDS </a:t>
            </a:r>
            <a:r>
              <a:rPr lang="ko-KR" altLang="en-US" baseline="0" dirty="0" smtClean="0"/>
              <a:t>데이터베이스와 </a:t>
            </a:r>
            <a:r>
              <a:rPr lang="ko-KR" altLang="en-US" baseline="0" dirty="0" err="1" smtClean="0"/>
              <a:t>보안그룹을</a:t>
            </a:r>
            <a:r>
              <a:rPr lang="ko-KR" altLang="en-US" baseline="0" dirty="0" smtClean="0"/>
              <a:t> 생성한 사진입니다 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첫번째 프로젝트에서 쓰던 </a:t>
            </a:r>
            <a:r>
              <a:rPr lang="en-US" altLang="ko-KR" baseline="0" dirty="0" smtClean="0"/>
              <a:t>RDS</a:t>
            </a:r>
            <a:r>
              <a:rPr lang="ko-KR" altLang="en-US" baseline="0" dirty="0" smtClean="0"/>
              <a:t>를 사용하여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비용 절약을 기대하였습니다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보안그룹은</a:t>
            </a:r>
            <a:r>
              <a:rPr lang="ko-KR" altLang="en-US" baseline="0" dirty="0" smtClean="0"/>
              <a:t>  </a:t>
            </a:r>
            <a:r>
              <a:rPr lang="en-US" altLang="ko-KR" baseline="0" dirty="0" smtClean="0"/>
              <a:t>8092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8094</a:t>
            </a:r>
            <a:r>
              <a:rPr lang="ko-KR" altLang="en-US" baseline="0" dirty="0" smtClean="0"/>
              <a:t>를 설정하여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첫번째 프로젝트와 이번 프로젝트에서 모두 가능하게 설정하였습니다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069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리뷰 있겠습니다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User </a:t>
            </a:r>
            <a:r>
              <a:rPr lang="ko-KR" altLang="en-US" baseline="0" dirty="0" smtClean="0"/>
              <a:t>와</a:t>
            </a:r>
            <a:r>
              <a:rPr lang="en-US" altLang="ko-KR" baseline="0" dirty="0" smtClean="0"/>
              <a:t>  car</a:t>
            </a:r>
            <a:r>
              <a:rPr lang="ko-KR" altLang="en-US" baseline="0" dirty="0" smtClean="0"/>
              <a:t>  </a:t>
            </a:r>
            <a:r>
              <a:rPr lang="en-US" altLang="ko-KR" baseline="0" dirty="0" smtClean="0"/>
              <a:t>vehicle </a:t>
            </a:r>
            <a:r>
              <a:rPr lang="ko-KR" altLang="en-US" baseline="0" dirty="0" smtClean="0"/>
              <a:t>테이블의 연관성에 대한 혼동이 초반에 있었고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해당 테이블의 </a:t>
            </a:r>
            <a:r>
              <a:rPr lang="ko-KR" altLang="en-US" baseline="0" dirty="0" err="1" smtClean="0"/>
              <a:t>네이밍이</a:t>
            </a:r>
            <a:r>
              <a:rPr lang="ko-KR" altLang="en-US" baseline="0" dirty="0" smtClean="0"/>
              <a:t> 좀 더 명확하게 공유 되었어야 한다는 판단이 되었습니다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err="1" smtClean="0"/>
              <a:t>엔티티를</a:t>
            </a:r>
            <a:r>
              <a:rPr lang="ko-KR" altLang="en-US" baseline="0" dirty="0" smtClean="0"/>
              <a:t> 만든 조원과의 뒤늦은 소통과 확립 끝에  </a:t>
            </a:r>
            <a:r>
              <a:rPr lang="ko-KR" altLang="en-US" baseline="0" dirty="0" err="1" smtClean="0"/>
              <a:t>다대다로</a:t>
            </a:r>
            <a:r>
              <a:rPr lang="ko-KR" altLang="en-US" baseline="0" dirty="0" smtClean="0"/>
              <a:t> 관계설정을 </a:t>
            </a:r>
            <a:r>
              <a:rPr lang="ko-KR" altLang="en-US" baseline="0" dirty="0" err="1" smtClean="0"/>
              <a:t>수정하는데에</a:t>
            </a:r>
            <a:r>
              <a:rPr lang="ko-KR" altLang="en-US" baseline="0" dirty="0" smtClean="0"/>
              <a:t> 어려움이 있었고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하지만 해당 에러 사항을 프론트와 백에서 모두 인지 한 후 알맞게 대입하여 </a:t>
            </a:r>
            <a:r>
              <a:rPr lang="ko-KR" altLang="en-US" baseline="0" dirty="0" err="1" smtClean="0"/>
              <a:t>문제상황을</a:t>
            </a:r>
            <a:r>
              <a:rPr lang="ko-KR" altLang="en-US" baseline="0" dirty="0" smtClean="0"/>
              <a:t> 해결해 나갈 수 있었습니다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80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최저가 상품조회리스트가 데이터는 넘어 가게끔 코드를 짰는데  프로젝트에 아직 반영이 안된 부분   </a:t>
            </a:r>
            <a:endParaRPr lang="en-US" altLang="ko-KR" dirty="0" smtClean="0"/>
          </a:p>
          <a:p>
            <a:r>
              <a:rPr lang="ko-KR" altLang="en-US" dirty="0" smtClean="0"/>
              <a:t>또한 아쉽게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369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90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상담 서비스 보다도  해당 관리자의 차량등록 관리 부분의 중요성을 인지하고 우선적으로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개발했어도</a:t>
            </a:r>
            <a:r>
              <a:rPr lang="ko-KR" altLang="en-US" dirty="0" smtClean="0"/>
              <a:t> 좋았을 것이라고 생각합니다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기획의도에 맞춰 다같이  프로젝트를 진행해주어 감사하</a:t>
            </a:r>
            <a:r>
              <a:rPr lang="ko-KR" altLang="en-US" baseline="0" dirty="0" smtClean="0"/>
              <a:t>고 </a:t>
            </a:r>
            <a:r>
              <a:rPr lang="ko-KR" altLang="en-US" baseline="0" dirty="0" err="1" smtClean="0"/>
              <a:t>한달간의</a:t>
            </a:r>
            <a:r>
              <a:rPr lang="ko-KR" altLang="en-US" baseline="0" dirty="0" smtClean="0"/>
              <a:t> 경험이 </a:t>
            </a:r>
            <a:r>
              <a:rPr lang="ko-KR" altLang="en-US" baseline="0" dirty="0" err="1" smtClean="0"/>
              <a:t>뜻깊었다고</a:t>
            </a:r>
            <a:r>
              <a:rPr lang="ko-KR" altLang="en-US" baseline="0" dirty="0" smtClean="0"/>
              <a:t> 생각합니다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다음 </a:t>
            </a:r>
            <a:r>
              <a:rPr lang="ko-KR" altLang="en-US" baseline="0" dirty="0" err="1" smtClean="0"/>
              <a:t>황승현씨</a:t>
            </a:r>
            <a:r>
              <a:rPr lang="ko-KR" altLang="en-US" baseline="0" dirty="0" smtClean="0"/>
              <a:t>  이번 프로젝트에 대한 리뷰 부탁드리겠습니다</a:t>
            </a:r>
            <a:r>
              <a:rPr lang="en-US" altLang="ko-KR" baseline="0" dirty="0" smtClean="0"/>
              <a:t>~~^^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97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기획의 흐름은 이렇습니다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,</a:t>
            </a:r>
            <a:r>
              <a:rPr lang="en-US" altLang="ko-KR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…!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일차적으로 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정비 기록 등  이 필요하다는 의견으로 </a:t>
            </a:r>
            <a:r>
              <a:rPr lang="ko-KR" altLang="en-US" sz="1200" dirty="0" err="1" smtClean="0">
                <a:solidFill>
                  <a:srgbClr val="FFFDF6"/>
                </a:solidFill>
                <a:latin typeface="Hallym Gothic Regular"/>
              </a:rPr>
              <a:t>모아졌구요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endParaRPr lang="en-US" altLang="ko-KR" dirty="0" smtClean="0"/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정비소에 갈 때 필요한 정보는 무엇이었을까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?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생각하며 데이터 기입에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 대해서 까지 연결 지어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생각해보니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  </a:t>
            </a:r>
            <a:endParaRPr lang="en-US" altLang="ko-KR" sz="1200" spc="-100" baseline="0" dirty="0" smtClean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옆에 서와 같이  공동 명의자가 기입 되는 란이 필요하다는 결론 또한 도출 되었습니다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…!</a:t>
            </a:r>
            <a:endParaRPr lang="en-US" altLang="ko-KR" sz="12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그리고 편리한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어플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및 사이트 사용을 위해 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정비소는 꼭 알고 있어야겠다는 결론 후   사용자 위치 기반 서비스를 도입하자는 계획 이었습니다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또한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모듈 별 시스템을 만들자 라는 것은  사이트의 유지 보수 측면에서 또 관리자의 수정 편리성을 위해서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ea typeface="Hallym Gothic Regular"/>
              </a:rPr>
              <a:t>고안되었구요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차량 데이터 저장에 있어서 필수적이라고 보여집니다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.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또 당연한 얘기지만 손쉽게 사이트를 이용한다</a:t>
            </a:r>
            <a:r>
              <a:rPr lang="en-US" altLang="ko-KR" dirty="0" smtClean="0"/>
              <a:t>…  </a:t>
            </a:r>
            <a:r>
              <a:rPr lang="ko-KR" altLang="en-US" dirty="0" smtClean="0"/>
              <a:t>말은 쉽고 당연한 얘기 일 수 있겠습니다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하지만 실제로 손쉽게 사이트를 </a:t>
            </a:r>
            <a:r>
              <a:rPr lang="ko-KR" altLang="en-US" baseline="0" dirty="0" err="1" smtClean="0"/>
              <a:t>이용하기위</a:t>
            </a:r>
            <a:r>
              <a:rPr lang="ko-KR" altLang="en-US" baseline="0" dirty="0" smtClean="0"/>
              <a:t> 해서 필요한</a:t>
            </a:r>
            <a:endParaRPr lang="en-US" altLang="ko-KR" baseline="0" dirty="0" smtClean="0"/>
          </a:p>
          <a:p>
            <a:r>
              <a:rPr lang="ko-KR" altLang="en-US" baseline="0" dirty="0" smtClean="0"/>
              <a:t>서비스는 무엇인지 함께 생각해보고   요즘 많이 사용되고있는  </a:t>
            </a:r>
            <a:r>
              <a:rPr lang="en-US" altLang="ko-KR" baseline="0" dirty="0" smtClean="0"/>
              <a:t>AI  </a:t>
            </a:r>
            <a:r>
              <a:rPr lang="ko-KR" altLang="en-US" baseline="0" dirty="0" err="1" smtClean="0"/>
              <a:t>상담사를</a:t>
            </a:r>
            <a:r>
              <a:rPr lang="ko-KR" altLang="en-US" baseline="0" dirty="0" smtClean="0"/>
              <a:t> 도입하자는 의견이었습니다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추가적으로 최종 </a:t>
            </a:r>
            <a:r>
              <a:rPr lang="ko-KR" altLang="en-US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설계 마무리단계에서 추가된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의견중에서는 </a:t>
            </a:r>
            <a:endParaRPr lang="en-US" altLang="ko-KR" sz="8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결제 시스템을 도입하자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..! 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라는 의견을 통해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부품결제에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 대해서 결제 연동이 된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상태이구요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.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추후에 실행 결과 보여드리도록 하겠습니다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…! </a:t>
            </a:r>
            <a:endParaRPr lang="en-US" altLang="ko-KR" sz="12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또한 사용자의 편의성을 위해 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AI 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는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최저가 부품 리스트를 추출 해줘야 한다는 의견도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ea typeface="Hallym Gothic Regular"/>
              </a:rPr>
              <a:t>나왔구요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Chat – bot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상담사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 도함 간단하게 구현되었는데 추후 구현 결과로 보시겠습니다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SWOT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분석입니다 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 프로젝트의 강점으로는  가격과 서비스 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모듈화된 </a:t>
            </a:r>
            <a:r>
              <a:rPr lang="ko-KR" altLang="en-US" baseline="0" dirty="0" err="1" smtClean="0"/>
              <a:t>관리시스템이라고</a:t>
            </a:r>
            <a:r>
              <a:rPr lang="ko-KR" altLang="en-US" baseline="0" dirty="0" smtClean="0"/>
              <a:t> 할 수 </a:t>
            </a:r>
            <a:r>
              <a:rPr lang="ko-KR" altLang="en-US" baseline="0" dirty="0" err="1" smtClean="0"/>
              <a:t>있겠구요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약점으로는 초기 인프라 비용이 들 수 있겠다는 예측이 가능하였습니다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관련 전문지식 부족으로 인해 전문인력이 확보되어야 한다는 의견이었습니다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이번 프로젝트의 기회의 측면을 보자면 차량 관련 유지 보수 시스템에 자동화 기술을 도입해 </a:t>
            </a:r>
            <a:r>
              <a:rPr lang="ko-KR" altLang="en-US" baseline="0" dirty="0" err="1" smtClean="0"/>
              <a:t>모빌리티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시장성장에</a:t>
            </a:r>
            <a:r>
              <a:rPr lang="ko-KR" altLang="en-US" baseline="0" dirty="0" smtClean="0"/>
              <a:t> 기여하고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서민과 소상공인을 모두 고려하여 좋은 이미지를 갖춰 나가고 상생하는 플랫폼을 만들 수 있다는 취지가 되었습니다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위협적요소로는 기존 업체의 견제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수요감소를 예측할 수 </a:t>
            </a:r>
            <a:r>
              <a:rPr lang="ko-KR" altLang="en-US" baseline="0" dirty="0" err="1" smtClean="0"/>
              <a:t>없다는점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법률적인 부분을 충분히 알고 도입해야한다는 점이었습니다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기술적인 위협에 앞서 저희가 생각할 수 있었던 대안으로는 지역 네트워크 확장과  </a:t>
            </a:r>
            <a:r>
              <a:rPr lang="en-US" altLang="ko-KR" baseline="0" dirty="0" smtClean="0"/>
              <a:t>Ai </a:t>
            </a:r>
            <a:r>
              <a:rPr lang="ko-KR" altLang="en-US" baseline="0" dirty="0" smtClean="0"/>
              <a:t>기술 활용을 통해 자동화 기술의  보편화가 대안이 될 수 있겠다 생각하였습니다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47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smtClean="0"/>
              <a:t>조의 프로젝트에 지대한 영향을 준 </a:t>
            </a:r>
            <a:r>
              <a:rPr lang="ko-KR" altLang="en-US" dirty="0" err="1" smtClean="0"/>
              <a:t>밴치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기업입니다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! </a:t>
            </a:r>
          </a:p>
          <a:p>
            <a:r>
              <a:rPr lang="ko-KR" altLang="en-US" baseline="0" dirty="0" smtClean="0"/>
              <a:t>기술과 서비스적인 측면에서 저희의 </a:t>
            </a:r>
            <a:r>
              <a:rPr lang="ko-KR" altLang="en-US" baseline="0" dirty="0" err="1" smtClean="0"/>
              <a:t>기획안을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따라올만한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디테일함</a:t>
            </a:r>
            <a:r>
              <a:rPr lang="ko-KR" altLang="en-US" baseline="0" dirty="0" smtClean="0"/>
              <a:t> 보다는 </a:t>
            </a:r>
            <a:endParaRPr lang="en-US" altLang="ko-KR" baseline="0" dirty="0" smtClean="0"/>
          </a:p>
          <a:p>
            <a:r>
              <a:rPr lang="en-US" altLang="ko-KR" dirty="0" smtClean="0"/>
              <a:t>UI </a:t>
            </a:r>
            <a:r>
              <a:rPr lang="ko-KR" altLang="en-US" dirty="0" smtClean="0"/>
              <a:t>적 측면에서 </a:t>
            </a:r>
            <a:r>
              <a:rPr lang="ko-KR" altLang="en-US" dirty="0" err="1" smtClean="0"/>
              <a:t>밴치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하였는데요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시승네트워크 시스템의 분포를 보고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위치기반의 </a:t>
            </a:r>
            <a:r>
              <a:rPr lang="en-US" altLang="ko-KR" baseline="0" dirty="0" err="1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지점의 확장 모습 및 내 주변 </a:t>
            </a:r>
            <a:r>
              <a:rPr lang="ko-KR" altLang="en-US" baseline="0" dirty="0" err="1" smtClean="0"/>
              <a:t>정비가능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공업소의</a:t>
            </a:r>
            <a:r>
              <a:rPr lang="ko-KR" altLang="en-US" baseline="0" dirty="0" smtClean="0"/>
              <a:t> 현황을 </a:t>
            </a:r>
            <a:endParaRPr lang="en-US" altLang="ko-KR" baseline="0" dirty="0" smtClean="0"/>
          </a:p>
          <a:p>
            <a:r>
              <a:rPr lang="ko-KR" altLang="en-US" baseline="0" dirty="0" smtClean="0"/>
              <a:t>체크 해보자는 의견이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6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0.png"/><Relationship Id="rId10" Type="http://schemas.openxmlformats.org/officeDocument/2006/relationships/image" Target="../media/image55.png"/><Relationship Id="rId4" Type="http://schemas.openxmlformats.org/officeDocument/2006/relationships/image" Target="../media/image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9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9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22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22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22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22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6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97.jp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22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22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87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87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87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2.png"/><Relationship Id="rId5" Type="http://schemas.openxmlformats.org/officeDocument/2006/relationships/image" Target="../media/image31.png"/><Relationship Id="rId10" Type="http://schemas.openxmlformats.org/officeDocument/2006/relationships/image" Target="../media/image5.jpg"/><Relationship Id="rId4" Type="http://schemas.openxmlformats.org/officeDocument/2006/relationships/image" Target="../media/image20.png"/><Relationship Id="rId9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9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9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9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9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87.png"/><Relationship Id="rId4" Type="http://schemas.openxmlformats.org/officeDocument/2006/relationships/image" Target="../media/image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239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2159000" y="58674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7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3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26289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9906000" y="58674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34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26289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600" y="60706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483600" y="63754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3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3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14500"/>
            <a:ext cx="12039600" cy="8228277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User, 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시스템 데이터처리에 대한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논리적 구조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수립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흐름을 논리적으로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주요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49987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802962" y="736600"/>
            <a:ext cx="3124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019300"/>
            <a:ext cx="15814099" cy="76200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16916400" y="5600700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679"/>
          <a:stretch/>
        </p:blipFill>
        <p:spPr>
          <a:xfrm>
            <a:off x="0" y="114300"/>
            <a:ext cx="18263382" cy="958245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-152400" y="5067300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3030200" y="-36012"/>
            <a:ext cx="5029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05"/>
          <a:stretch/>
        </p:blipFill>
        <p:spPr>
          <a:xfrm>
            <a:off x="212073" y="266700"/>
            <a:ext cx="9258738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/>
          <a:stretch/>
        </p:blipFill>
        <p:spPr>
          <a:xfrm>
            <a:off x="7239998" y="1714500"/>
            <a:ext cx="10027653" cy="818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009" t="15409" r="20147" b="8367"/>
          <a:stretch/>
        </p:blipFill>
        <p:spPr>
          <a:xfrm>
            <a:off x="1524000" y="460647"/>
            <a:ext cx="15118223" cy="98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95300"/>
            <a:ext cx="5105400" cy="95200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638300"/>
            <a:ext cx="9508632" cy="79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28700"/>
            <a:ext cx="8164227" cy="77842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1516284"/>
            <a:ext cx="7669635" cy="72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7211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2725" y="42291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150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7719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87250" y="43815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634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 smtClean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5751" y="4190515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19700"/>
            <a:ext cx="8229326" cy="25771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89" y="1593675"/>
            <a:ext cx="8719297" cy="3453857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172200" y="4191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깃 활용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1605542"/>
            <a:ext cx="6400800" cy="76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8700"/>
            <a:ext cx="9381887" cy="7848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76"/>
          <a:stretch/>
        </p:blipFill>
        <p:spPr>
          <a:xfrm>
            <a:off x="9144000" y="723900"/>
            <a:ext cx="8626641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>
                <a:solidFill>
                  <a:srgbClr val="002841"/>
                </a:solidFill>
                <a:ea typeface="Hallym Gothic Bold"/>
              </a:rPr>
              <a:t>박영웅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가게의 리뷰 구현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예약페이지 구현</a:t>
            </a: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>
                <a:solidFill>
                  <a:srgbClr val="FFFDF6"/>
                </a:solidFill>
                <a:ea typeface="Hallym Gothic Regular"/>
              </a:rPr>
              <a:t>정비 일정관리 </a:t>
            </a:r>
            <a:r>
              <a:rPr lang="en-US" alt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+ 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소모품 교체시기 알림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(</a:t>
            </a:r>
            <a:r>
              <a:rPr lang="ko-KR" altLang="en-US" sz="2300" spc="-100" dirty="0">
                <a:solidFill>
                  <a:srgbClr val="FFFDF6"/>
                </a:solidFill>
                <a:ea typeface="Hallym Gothic Regular"/>
              </a:rPr>
              <a:t>현재 </a:t>
            </a:r>
            <a:r>
              <a:rPr lang="ko-KR" altLang="en-US" sz="2300" spc="-100" dirty="0" err="1">
                <a:solidFill>
                  <a:srgbClr val="FFFDF6"/>
                </a:solidFill>
                <a:ea typeface="Hallym Gothic Regular"/>
              </a:rPr>
              <a:t>미구현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)</a:t>
            </a: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프로젝트 진행 방향성</a:t>
            </a:r>
            <a:endParaRPr lang="en-US" sz="30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48732" y="723265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ER Diagram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제작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백 엔드 테이블 베이스 틀 제작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(MySQL, </a:t>
            </a:r>
            <a:r>
              <a:rPr lang="en-US" altLang="ko-KR" sz="2200" spc="-100" dirty="0" err="1">
                <a:solidFill>
                  <a:srgbClr val="002841"/>
                </a:solidFill>
                <a:ea typeface="Hallym Gothic Regular"/>
              </a:rPr>
              <a:t>SpringBoot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),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샘플 데이터 제작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(MySQL)</a:t>
            </a: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>
                <a:solidFill>
                  <a:srgbClr val="002841"/>
                </a:solidFill>
                <a:ea typeface="Hallym Gothic Regular"/>
              </a:rPr>
              <a:t>가게별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 리뷰 구현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ko-KR" altLang="en-US" sz="2200" spc="-100" dirty="0" err="1">
                <a:solidFill>
                  <a:srgbClr val="002841"/>
                </a:solidFill>
                <a:ea typeface="Hallym Gothic Regular"/>
              </a:rPr>
              <a:t>부품샵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  아이템 상세 사진 변경 및 표시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>
                <a:solidFill>
                  <a:srgbClr val="002841"/>
                </a:solidFill>
                <a:latin typeface="Hallym Gothic Regular"/>
              </a:rPr>
              <a:t>예약페이지</a:t>
            </a:r>
            <a:r>
              <a:rPr lang="en-US" altLang="ko-KR" sz="2200" spc="-100" dirty="0">
                <a:solidFill>
                  <a:srgbClr val="002841"/>
                </a:solidFill>
                <a:latin typeface="Hallym Gothic Regular"/>
              </a:rPr>
              <a:t>, </a:t>
            </a:r>
            <a:r>
              <a:rPr lang="ko-KR" altLang="en-US" sz="2200" spc="-100" dirty="0">
                <a:solidFill>
                  <a:srgbClr val="002841"/>
                </a:solidFill>
                <a:latin typeface="Hallym Gothic Regular"/>
              </a:rPr>
              <a:t>체인점 안내 페이지  작성</a:t>
            </a:r>
            <a:endParaRPr lang="en-US" altLang="ko-KR" sz="2200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93464" y="7034439"/>
            <a:ext cx="7361918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팀 피드백 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- 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서로 각자 원하는 작업을 하다 보니 연동이 안되는 경우가 생김</a:t>
            </a:r>
            <a:endParaRPr lang="en-US" b="0" i="0" u="none" strike="noStrike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개인 피드백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- 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초반에 필요하다고 생각되어 많이 작성됐던 </a:t>
            </a: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Entity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들이 정리가 잘 되지 않았음</a:t>
            </a:r>
            <a:endParaRPr lang="en-US" altLang="ko-KR" spc="-100" dirty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b="0" i="0" u="none" strike="noStrike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- </a:t>
            </a:r>
            <a:r>
              <a:rPr lang="ko-KR" altLang="en-US" b="0" i="0" u="none" strike="noStrike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일부 </a:t>
            </a:r>
            <a:r>
              <a:rPr lang="ko-KR" altLang="en-US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설명에 대한 부재로 혼동이 생겼음</a:t>
            </a:r>
            <a:r>
              <a:rPr lang="en-US" altLang="ko-KR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(ex: car, vehicle)</a:t>
            </a:r>
            <a:endParaRPr lang="en-US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4562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피드백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821654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20017" y="805997"/>
            <a:ext cx="10591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유스케이스</a:t>
            </a:r>
            <a:r>
              <a:rPr lang="ko-KR" altLang="en-US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     초기</a:t>
            </a:r>
            <a:r>
              <a:rPr lang="en-US" altLang="ko-KR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ERD,  </a:t>
            </a:r>
            <a:r>
              <a:rPr lang="en-US" altLang="ko-KR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entitiy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>
                <a:solidFill>
                  <a:srgbClr val="002841"/>
                </a:solidFill>
                <a:latin typeface="Hallym Gothic Regular"/>
              </a:rPr>
              <a:t>iagram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80" y="2394970"/>
            <a:ext cx="14502897" cy="70526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2050" name="Picture 2" descr="414635120-49e3ff12-e08e-4a8a-8448-3f8d277c6937.png (1465×67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862"/>
            <a:ext cx="14664954" cy="693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441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8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0" i="0" u="none" strike="noStrike" spc="-200" dirty="0">
                <a:solidFill>
                  <a:srgbClr val="002841"/>
                </a:solidFill>
                <a:ea typeface="Hallym Gothic Bold"/>
              </a:rPr>
              <a:t>SQL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06879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62AC2D-9F9A-4B29-86B5-4649BD91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66" y="2296695"/>
            <a:ext cx="5638099" cy="5274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C7DCE7-687E-4A80-86FE-92FD1F2EC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554" y="2094078"/>
            <a:ext cx="5677692" cy="70685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559B58-3E1D-44D9-8D2D-3CB884E9F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0488" y="2283539"/>
            <a:ext cx="7500357" cy="40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96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4657" y="1810421"/>
            <a:ext cx="3625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백 </a:t>
            </a:r>
            <a:r>
              <a:rPr lang="ko-KR" altLang="en-US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 경로</a:t>
            </a:r>
            <a:r>
              <a:rPr lang="ko-KR" altLang="en-US" b="1" spc="-200" dirty="0">
                <a:solidFill>
                  <a:srgbClr val="002841"/>
                </a:solidFill>
                <a:ea typeface="Hallym Gothic Bold"/>
              </a:rPr>
              <a:t>/</a:t>
            </a:r>
            <a:r>
              <a:rPr lang="ko-KR" altLang="en-US" sz="2400" b="1" spc="-200" dirty="0">
                <a:solidFill>
                  <a:srgbClr val="002841"/>
                </a:solidFill>
                <a:ea typeface="Hallym Gothic Bold"/>
              </a:rPr>
              <a:t>swagger-ui/index.html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762000" y="6627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6600" spc="-200" dirty="0">
                <a:solidFill>
                  <a:srgbClr val="002841"/>
                </a:solidFill>
                <a:ea typeface="Hallym Gothic Bold"/>
              </a:rPr>
              <a:t>Swagger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 사용 하여   </a:t>
            </a:r>
            <a:r>
              <a:rPr lang="en-US" altLang="ko-KR" sz="7200" spc="-200" dirty="0">
                <a:solidFill>
                  <a:srgbClr val="002841"/>
                </a:solidFill>
                <a:ea typeface="Hallym Gothic Bold"/>
              </a:rPr>
              <a:t>API   </a:t>
            </a:r>
            <a:r>
              <a:rPr lang="en-US" altLang="ko-KR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명세 작성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7696200" y="2247900"/>
            <a:ext cx="342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600" b="1" spc="-200" dirty="0">
                <a:solidFill>
                  <a:srgbClr val="002841"/>
                </a:solidFill>
                <a:ea typeface="Hallym Gothic Bold"/>
              </a:rPr>
              <a:t>영상 삽입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1010" r="1266"/>
          <a:stretch/>
        </p:blipFill>
        <p:spPr>
          <a:xfrm>
            <a:off x="1143000" y="2451100"/>
            <a:ext cx="5943600" cy="7466681"/>
          </a:xfrm>
          <a:prstGeom prst="rect">
            <a:avLst/>
          </a:prstGeom>
        </p:spPr>
      </p:pic>
      <p:pic>
        <p:nvPicPr>
          <p:cNvPr id="7" name="bandicam 2025-03-18 10-06-31-157">
            <a:hlinkClick r:id="" action="ppaction://media"/>
            <a:extLst>
              <a:ext uri="{FF2B5EF4-FFF2-40B4-BE49-F238E27FC236}">
                <a16:creationId xmlns:a16="http://schemas.microsoft.com/office/drawing/2014/main" id="{47E40CD0-FC42-458E-B202-4C479BD93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94201" y="3422190"/>
            <a:ext cx="11049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Review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게시판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>
                <a:solidFill>
                  <a:srgbClr val="002841"/>
                </a:solidFill>
                <a:latin typeface="Hallym Gothic Regular"/>
              </a:rPr>
              <a:t>iagram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588015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526" y="2159881"/>
            <a:ext cx="14291674" cy="68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76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9" y="387351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단계에서 </a:t>
            </a:r>
            <a:r>
              <a:rPr lang="ko-KR" altLang="en-US" sz="55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아쉬운점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리뷰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06879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>
                <a:solidFill>
                  <a:srgbClr val="D0DAF5"/>
                </a:solidFill>
                <a:ea typeface="LINE Seed Sans KR Regular"/>
              </a:rPr>
              <a:t> 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F6E783-6D6E-428F-B8B9-88751B5BE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41" y="4400204"/>
            <a:ext cx="10623055" cy="309684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4428A1EA-DC3C-44B4-B6BA-B13F1D44AE37}"/>
              </a:ext>
            </a:extLst>
          </p:cNvPr>
          <p:cNvSpPr txBox="1"/>
          <p:nvPr/>
        </p:nvSpPr>
        <p:spPr>
          <a:xfrm>
            <a:off x="11356678" y="2137567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00" dirty="0">
                <a:solidFill>
                  <a:schemeClr val="bg1"/>
                </a:solidFill>
                <a:ea typeface="Hallym Gothic Regular"/>
              </a:rPr>
              <a:t>예약이 실패했습니다 출력</a:t>
            </a:r>
            <a:r>
              <a:rPr lang="en-US" altLang="ko-KR" sz="32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3200" b="1" spc="-100" dirty="0">
                <a:solidFill>
                  <a:schemeClr val="bg1"/>
                </a:solidFill>
                <a:ea typeface="Hallym Gothic Regular"/>
              </a:rPr>
              <a:t>(401)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u="none" strike="noStrike" spc="-100" dirty="0">
                <a:solidFill>
                  <a:schemeClr val="bg1"/>
                </a:solidFill>
                <a:latin typeface="Hallym Gothic Regular"/>
              </a:rPr>
              <a:t>예약이 완벽히 구현되지 않았음</a:t>
            </a:r>
            <a:endParaRPr lang="en-US" sz="2800" b="1" i="0" u="none" strike="noStrike" spc="-100" dirty="0">
              <a:solidFill>
                <a:schemeClr val="bg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89615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강미림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팀장의  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err="1" smtClean="0">
                <a:solidFill>
                  <a:srgbClr val="FFFDF6"/>
                </a:solidFill>
                <a:ea typeface="Hallym Gothic Regular"/>
              </a:rPr>
              <a:t>유스케이스와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err="1" smtClean="0">
                <a:solidFill>
                  <a:srgbClr val="FFFDF6"/>
                </a:solidFill>
                <a:ea typeface="Hallym Gothic Regular"/>
              </a:rPr>
              <a:t>엔티티를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기반으로 한 프로젝트의 연결성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기획 단계의 프로젝트 취지와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설계단계에서 정해진 방향성을 다같이 유지하며 프로젝트를 개발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React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와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boot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의 연결성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000" spc="-200" dirty="0">
                <a:solidFill>
                  <a:srgbClr val="FFFDF6"/>
                </a:solidFill>
                <a:ea typeface="Hallym Gothic Bold"/>
              </a:rPr>
              <a:t>프로젝트 진행 </a:t>
            </a:r>
            <a:r>
              <a:rPr lang="ko-KR" altLang="en-US" sz="3000" spc="-200" dirty="0" smtClean="0">
                <a:solidFill>
                  <a:srgbClr val="FFFDF6"/>
                </a:solidFill>
                <a:ea typeface="Hallym Gothic Bold"/>
              </a:rPr>
              <a:t>방향성 </a:t>
            </a:r>
            <a:endParaRPr lang="en-US" altLang="ko-KR" sz="3000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1648732" y="723265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ER Diagram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제작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백 </a:t>
            </a:r>
            <a:r>
              <a:rPr lang="ko-KR" altLang="en-US" sz="2200" spc="-100" dirty="0" err="1" smtClean="0">
                <a:solidFill>
                  <a:srgbClr val="002841"/>
                </a:solidFill>
                <a:ea typeface="Hallym Gothic Regular"/>
              </a:rPr>
              <a:t>엔드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 테이블 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초기 베이스 틀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제작</a:t>
            </a:r>
            <a:r>
              <a:rPr lang="en-US" altLang="ko-KR" sz="2200" spc="-100" dirty="0" smtClean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샘플 데이터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제작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(MySQL</a:t>
            </a:r>
            <a:r>
              <a:rPr lang="en-US" altLang="ko-KR" sz="2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프론트와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백의 타입 중요성을 인지하고 연결하는데 힘씀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9393464" y="7034439"/>
            <a:ext cx="7361918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팀 피드백 </a:t>
            </a:r>
            <a:endParaRPr lang="en-US" altLang="ko-KR" sz="2200" spc="-100" dirty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개인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피드백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ko-KR" altLang="en-US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pc="-100" dirty="0" smtClean="0">
                <a:solidFill>
                  <a:srgbClr val="002841"/>
                </a:solidFill>
                <a:ea typeface="Hallym Gothic Regular"/>
              </a:rPr>
              <a:t>-</a:t>
            </a:r>
            <a:endParaRPr lang="en-US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944562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피드백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5995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0600" y="530266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 smtClean="0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 smtClean="0">
                <a:solidFill>
                  <a:srgbClr val="002841"/>
                </a:solidFill>
                <a:latin typeface="Hallym Gothic Regular"/>
              </a:rPr>
              <a:t>iagram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980" y="2394970"/>
            <a:ext cx="14502897" cy="7052692"/>
          </a:xfrm>
          <a:prstGeom prst="rect">
            <a:avLst/>
          </a:prstGeom>
        </p:spPr>
      </p:pic>
      <p:pic>
        <p:nvPicPr>
          <p:cNvPr id="1026" name="Picture 2" descr="415077327-5c778311-0e7b-417c-9125-aeff52867a81.png (1415×804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5"/>
          <a:stretch/>
        </p:blipFill>
        <p:spPr bwMode="auto">
          <a:xfrm>
            <a:off x="1219200" y="974766"/>
            <a:ext cx="16267677" cy="909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11201400" y="438552"/>
            <a:ext cx="6767105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40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ent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ty </a:t>
            </a:r>
            <a:r>
              <a:rPr lang="ko-KR" altLang="en-US" sz="40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67038" y="66711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 smtClean="0">
                <a:solidFill>
                  <a:srgbClr val="D0DAF5"/>
                </a:solidFill>
                <a:ea typeface="LINE Seed Sans KR Regular"/>
              </a:rPr>
              <a:t>강미림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7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</a:t>
            </a: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 </a:t>
            </a: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_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추후 수정 함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81300"/>
            <a:ext cx="9298485" cy="6947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95500"/>
            <a:ext cx="7693204" cy="52578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848600" y="7560456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058400" y="6272241"/>
            <a:ext cx="3467100" cy="31860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81772" y="787854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67" y="1185716"/>
            <a:ext cx="8087854" cy="8602275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543" y="2430969"/>
            <a:ext cx="6730126" cy="7337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876532"/>
            <a:ext cx="6172200" cy="77625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 smtClean="0">
                <a:solidFill>
                  <a:srgbClr val="D0DAF5"/>
                </a:solidFill>
                <a:ea typeface="LINE Seed Sans KR Regular"/>
              </a:rPr>
              <a:t>강미림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39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4800600" y="-1566"/>
            <a:ext cx="1348218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16129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4386047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7291664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0099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8948" y="378681"/>
            <a:ext cx="59002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7965162" y="71933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개요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25362" y="696253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7976048" y="486874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물리적 설계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17657" y="1974754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02.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7957457" y="1992175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일정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10400" y="4826729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7976048" y="626331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시스템 구조 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25362" y="625305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-1" y="6667500"/>
            <a:ext cx="4795381" cy="37653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021286" y="3324321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03.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7976048" y="3366332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논리적 설계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5836159"/>
            <a:ext cx="11607800" cy="254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 bwMode="blackWhite">
          <a:xfrm>
            <a:off x="12338672" y="38100"/>
            <a:ext cx="2411919" cy="216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SWOT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차고지 서비스란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</a:p>
          <a:p>
            <a:pPr marL="342900" lvl="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ko-KR" altLang="en-US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268200" y="180957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일정표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요구 사항 명세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2268200" y="31236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ER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Flow Chart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Sequence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12289145" y="458635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베이스 상세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데이터 베이스 스키마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JPA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 관리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8" name="TextBox 16"/>
          <p:cNvSpPr txBox="1"/>
          <p:nvPr/>
        </p:nvSpPr>
        <p:spPr bwMode="blackWhite">
          <a:xfrm>
            <a:off x="7976048" y="7745198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기술 개발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7025362" y="7734937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281246" y="6055093"/>
            <a:ext cx="403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시스템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관리자 시스템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12300570" y="7172049"/>
            <a:ext cx="56210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진행 사항 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와이어 프레임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RPA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 AWS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 프로그램 구현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8826535"/>
            <a:ext cx="11607800" cy="25400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 bwMode="blackWhite">
          <a:xfrm>
            <a:off x="9249352" y="920749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7025362" y="919723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338672" y="861738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테스트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시큐어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코딩 및 성능  최적화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6" name="TextBox 16"/>
          <p:cNvSpPr txBox="1"/>
          <p:nvPr/>
        </p:nvSpPr>
        <p:spPr bwMode="blackWhite">
          <a:xfrm>
            <a:off x="7976048" y="9207492"/>
            <a:ext cx="2409248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최적화  완료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8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22225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2113" y="1239157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1907"/>
          <a:stretch/>
        </p:blipFill>
        <p:spPr>
          <a:xfrm>
            <a:off x="457200" y="1143000"/>
            <a:ext cx="9525000" cy="8659433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1608871" y="2778205"/>
            <a:ext cx="60198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Selenium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기반 데이터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크롤러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생성  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자동차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모델별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이미지 추출  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0" y="5452759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웹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스크래핑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(Web Scraping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Selenium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활용하여 자동차 이미지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크롤링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HTML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요소 탐색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(Element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Selection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find_elements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By.CSS_SELECTOR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                                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"div.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plp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__item-image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</a:t>
            </a:r>
          </a:p>
          <a:p>
            <a:pPr lvl="1"/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자동차 이미지 태그 수집 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lvl="1"/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WebDriverWait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사용하여 이미지 로딩을 기다림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7" y="4068536"/>
            <a:ext cx="4411581" cy="48094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008" y="4347859"/>
            <a:ext cx="4696135" cy="41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336549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196193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7745" y="865206"/>
            <a:ext cx="899595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40539" y="2206155"/>
            <a:ext cx="70866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BeautifulSoup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을 이용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웹 </a:t>
            </a:r>
            <a:r>
              <a:rPr lang="ko-KR" altLang="en-US" sz="2600" b="1" spc="-200" dirty="0" err="1">
                <a:solidFill>
                  <a:srgbClr val="002841"/>
                </a:solidFill>
                <a:ea typeface="Hallym Gothic Bold"/>
              </a:rPr>
              <a:t>스크래핑을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통해 </a:t>
            </a:r>
            <a:endParaRPr lang="en-US" altLang="ko-KR" sz="2600" b="1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엔진오일 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( </a:t>
            </a: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bullsone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)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제품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이미지 자동 저장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58368" y="3794597"/>
            <a:ext cx="7620000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정규 표현식을 활용한 데이터 정제 및 파일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저장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BeautifulSoup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(html, 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html.parser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HTML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파싱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("div", id="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product_list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 리스트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soup.find_all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("li", class_="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item_box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개별 제품 정보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찾기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title_tag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=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("p", class_="subject"):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clean_filename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(text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제품명에서 대괄호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([]),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특수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문자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제거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requests.get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img_url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다운로드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요청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os.makedirs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output_folder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exist_ok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=True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 :                     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폴더가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….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결과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: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이미지를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다운로드하고 저장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84" y="2930641"/>
            <a:ext cx="5562601" cy="6064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8" y="1407594"/>
            <a:ext cx="6992326" cy="7421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892" y="3200369"/>
            <a:ext cx="4325675" cy="53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724" t="8000" r="9846" b="2026"/>
          <a:stretch/>
        </p:blipFill>
        <p:spPr>
          <a:xfrm>
            <a:off x="3200400" y="2247900"/>
            <a:ext cx="11811000" cy="6986789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_Crawling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_Crawling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5704"/>
            <a:ext cx="3472904" cy="367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266" y="6058674"/>
            <a:ext cx="6134956" cy="382005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30844" y="4619171"/>
            <a:ext cx="6858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777807" y="5600700"/>
            <a:ext cx="591139" cy="4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57942" y="4041138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Excel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901165" y="5723709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err="1" smtClean="0">
                <a:solidFill>
                  <a:srgbClr val="002841"/>
                </a:solidFill>
                <a:ea typeface="Hallym Gothic Bold"/>
              </a:rPr>
              <a:t>Sql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848600" y="2540154"/>
            <a:ext cx="883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Home page  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- </a:t>
            </a: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금액 별  제품 정리 리스트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21" y="3214967"/>
            <a:ext cx="10988985" cy="5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7377556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5500" spc="-200" dirty="0" err="1" smtClean="0">
                <a:solidFill>
                  <a:srgbClr val="002841"/>
                </a:solidFill>
                <a:ea typeface="Hallym Gothic Bold"/>
              </a:rPr>
              <a:t>챗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봇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9513" y="4267200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Spring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Web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RESTful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API </a:t>
            </a:r>
            <a:r>
              <a:rPr lang="ko-KR" altLang="en-US" sz="2800" b="1" spc="-100" dirty="0" err="1" smtClean="0">
                <a:solidFill>
                  <a:srgbClr val="002841"/>
                </a:solidFill>
                <a:ea typeface="Hallym Gothic Regular"/>
              </a:rPr>
              <a:t>생성자</a:t>
            </a:r>
            <a:r>
              <a:rPr lang="ko-KR" altLang="en-US" sz="2800" b="1" spc="-100" dirty="0" smtClean="0">
                <a:solidFill>
                  <a:srgbClr val="002841"/>
                </a:solidFill>
                <a:ea typeface="Hallym Gothic Regular"/>
              </a:rPr>
              <a:t> 주입    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Constructor Injection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HTTP POST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Request-Response 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sz="32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9743" y="1409700"/>
            <a:ext cx="9011585" cy="3343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채팅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API Controller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구현 예시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(Spring Boot</a:t>
            </a:r>
            <a:r>
              <a:rPr lang="en-US" altLang="ko-KR" sz="4400" spc="-200" dirty="0" smtClean="0">
                <a:solidFill>
                  <a:srgbClr val="002841"/>
                </a:solidFill>
                <a:ea typeface="Hallym Gothic Bold"/>
              </a:rPr>
              <a:t>)</a:t>
            </a:r>
          </a:p>
          <a:p>
            <a:pPr lvl="0">
              <a:lnSpc>
                <a:spcPct val="124499"/>
              </a:lnSpc>
            </a:pP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클라이언트로부터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받은 메시지를 처리하여 응답을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반환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105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REST API   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포인트 제공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8" y="3035300"/>
            <a:ext cx="744959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2527"/>
            <a:ext cx="11107700" cy="67636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100" y="1822527"/>
            <a:ext cx="3048425" cy="6211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525" y="1270000"/>
            <a:ext cx="3305636" cy="1724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005" y="1822527"/>
            <a:ext cx="3543795" cy="588727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863236" y="1275031"/>
            <a:ext cx="9883465" cy="8571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전체 </a:t>
            </a:r>
            <a:r>
              <a:rPr lang="ko-KR" altLang="en-US" sz="4400" spc="-200" dirty="0" smtClean="0">
                <a:solidFill>
                  <a:srgbClr val="002841"/>
                </a:solidFill>
                <a:ea typeface="Hallym Gothic Bold"/>
              </a:rPr>
              <a:t>아키텍처</a:t>
            </a:r>
            <a:r>
              <a:rPr lang="en-US" altLang="ko-KR" sz="4400" spc="-200" dirty="0" smtClean="0">
                <a:solidFill>
                  <a:srgbClr val="002841"/>
                </a:solidFill>
                <a:ea typeface="Hallym Gothic Bold"/>
              </a:rPr>
              <a:t>_  OAuth </a:t>
            </a:r>
            <a:r>
              <a:rPr lang="ko-KR" altLang="en-US" sz="4400" spc="-200" dirty="0" smtClean="0">
                <a:solidFill>
                  <a:srgbClr val="002841"/>
                </a:solidFill>
                <a:ea typeface="Hallym Gothic Bold"/>
              </a:rPr>
              <a:t>인증방식 활용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566859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143250"/>
            <a:ext cx="9677400" cy="606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2987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8600" y="135255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goole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90895" y="3016250"/>
            <a:ext cx="604392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OAuth2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로그인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5190"/>
          <a:stretch/>
        </p:blipFill>
        <p:spPr>
          <a:xfrm>
            <a:off x="583110" y="1352550"/>
            <a:ext cx="9780090" cy="65051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31982" y="8416512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AuthenticationService.java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9790" y="3556139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OAuth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검증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이메일이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Invalid Google token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오류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자동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회원가입 지원사용자가 처음 로그인하는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경우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자동으로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User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엔티티를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JWT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토큰을 발급하여 인증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Google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성공 후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별도의  세션이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아닌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JWT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사용하여 상태를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유지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프론트엔드는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이후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API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요청 시 헤더에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포함하여  인증 진행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 정보 저장 이   유효한 경우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Filter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에서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Token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객체생성을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통해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정보를 유지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78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5" y="2079167"/>
            <a:ext cx="9623422" cy="740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111" y="1533971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39600" y="581471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security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43574" y="3473027"/>
            <a:ext cx="9301926" cy="5814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요청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(ID/PW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입력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Spring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Security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인증 관리자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→			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UserDetailsService.loadUserByUsername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()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DB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사용자 조회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UserDetails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비밀번호 검증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성공하면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SecurityContext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정보 저장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완료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sz="24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5561" y="2390648"/>
            <a:ext cx="4121150" cy="47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Spring Security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인증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흐름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1" y="581471"/>
            <a:ext cx="10097319" cy="7553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8726497"/>
            <a:ext cx="467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CustomUserDetailsService.java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6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Frontend 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19718" y="46609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</a:rPr>
              <a:t>전반적인 프론트 진행 </a:t>
            </a:r>
            <a:r>
              <a:rPr lang="en-US" altLang="ko-KR" sz="2300" spc="-100" dirty="0" smtClean="0">
                <a:solidFill>
                  <a:srgbClr val="FFFDF6"/>
                </a:solidFill>
              </a:rPr>
              <a:t>( </a:t>
            </a:r>
            <a:r>
              <a:rPr lang="ko-KR" altLang="en-US" sz="2300" spc="-100" dirty="0" smtClean="0">
                <a:solidFill>
                  <a:srgbClr val="FFFDF6"/>
                </a:solidFill>
              </a:rPr>
              <a:t>제작 및 수정</a:t>
            </a:r>
            <a:r>
              <a:rPr lang="en-US" altLang="ko-KR" sz="2300" spc="-100" dirty="0" smtClean="0">
                <a:solidFill>
                  <a:srgbClr val="FFFDF6"/>
                </a:solidFill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err="1" smtClean="0">
                <a:solidFill>
                  <a:srgbClr val="FFFDF6"/>
                </a:solidFill>
                <a:latin typeface="Hallym Gothic Regular"/>
              </a:rPr>
              <a:t>피그마를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 이용한 레이아웃 생성</a:t>
            </a:r>
            <a:endParaRPr lang="en-US" altLang="ko-KR" sz="2300" b="0" i="0" u="none" strike="noStrike" spc="-100" dirty="0" smtClean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 smtClean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</a:rPr>
              <a:t>시퀀스 다이어그램 제작 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전반적 페이지 레이아웃 통일성을 위해 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Layout 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제작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부품 샵 및 장바구니 페이지 제작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</a:rPr>
              <a:t>회원가입 및 로그인 참여</a:t>
            </a:r>
            <a:endParaRPr lang="en-US" altLang="ko-KR" sz="2200" spc="-100" dirty="0" smtClean="0">
              <a:solidFill>
                <a:srgbClr val="002841"/>
              </a:solidFill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12300" y="69596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 </a:t>
            </a: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pic>
        <p:nvPicPr>
          <p:cNvPr id="4098" name="Picture 2" descr="414638374-11a7aaf7-7d11-4633-9221-1368a6ddd543.jpg (736×350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1118427"/>
            <a:ext cx="2712679" cy="12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000" spc="-200" dirty="0">
                <a:solidFill>
                  <a:srgbClr val="FFFDF6"/>
                </a:solidFill>
                <a:ea typeface="Hallym Gothic Bold"/>
              </a:rPr>
              <a:t>프로젝트 진행 </a:t>
            </a:r>
            <a:r>
              <a:rPr lang="ko-KR" altLang="en-US" sz="3000" spc="-200" dirty="0" smtClean="0">
                <a:solidFill>
                  <a:srgbClr val="FFFDF6"/>
                </a:solidFill>
                <a:ea typeface="Hallym Gothic Bold"/>
              </a:rPr>
              <a:t>방향성 </a:t>
            </a:r>
            <a:endParaRPr lang="en-US" altLang="ko-KR" sz="3000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944562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피드백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8823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3425011" y="1374950"/>
            <a:ext cx="4622593" cy="120839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기획 과정 및 로고 제작 과정</a:t>
            </a: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595841" y="151211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7906" y="7124700"/>
            <a:ext cx="4197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자료 수집 및 로고 제작 초안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사이트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네이밍</a:t>
            </a:r>
            <a:r>
              <a:rPr lang="ko-KR" altLang="en-US" sz="2400" dirty="0" smtClean="0">
                <a:solidFill>
                  <a:schemeClr val="bg1"/>
                </a:solidFill>
              </a:rPr>
              <a:t> 진행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1219200" y="76969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초기 자료수집 및 로고 제작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" b="15453"/>
          <a:stretch/>
        </p:blipFill>
        <p:spPr>
          <a:xfrm>
            <a:off x="8419112" y="2355065"/>
            <a:ext cx="4470194" cy="65532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13980"/>
          <a:stretch/>
        </p:blipFill>
        <p:spPr>
          <a:xfrm>
            <a:off x="1817922" y="2353191"/>
            <a:ext cx="5257800" cy="39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61420" y="1992158"/>
            <a:ext cx="17062450" cy="7911202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3425011" y="1374950"/>
            <a:ext cx="4622593" cy="120839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기획 과정 및 로고 제작 과정</a:t>
            </a: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595841" y="151211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414" y="56487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로고제작과정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961420" y="767876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초기 기획 및 로고 제작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210300"/>
            <a:ext cx="7606447" cy="14079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225" y="3423130"/>
            <a:ext cx="3886407" cy="18481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747599"/>
            <a:ext cx="7396350" cy="13690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3162300"/>
            <a:ext cx="4523777" cy="2151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058" y="5833135"/>
            <a:ext cx="5613400" cy="35083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9291" y="2423261"/>
            <a:ext cx="6897063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4317305" y="396726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8145971" y="2439160"/>
            <a:ext cx="4196788" cy="7243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3423900" y="2630874"/>
            <a:ext cx="4267200" cy="49034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12799960" y="7688814"/>
            <a:ext cx="4196788" cy="18780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1720850" y="2403251"/>
            <a:ext cx="3043395" cy="2339209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407364" y="6524457"/>
            <a:ext cx="3657600" cy="201977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메인 페이지</a:t>
            </a: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Header, footer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회원가입</a:t>
            </a: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16599" y="135705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66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14400" y="2026099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58000" y="138264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57273" y="2247900"/>
            <a:ext cx="3914854" cy="4339721"/>
            <a:chOff x="1357273" y="2247900"/>
            <a:chExt cx="3914854" cy="433972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r="23438"/>
            <a:stretch/>
          </p:blipFill>
          <p:spPr>
            <a:xfrm>
              <a:off x="1447800" y="2247900"/>
              <a:ext cx="3733800" cy="3733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57273" y="6125956"/>
              <a:ext cx="3914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</a:rPr>
                <a:t>폴더 정리 및 초기 작업 진행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5"/>
          <p:cNvSpPr txBox="1"/>
          <p:nvPr/>
        </p:nvSpPr>
        <p:spPr>
          <a:xfrm>
            <a:off x="1219200" y="76969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프론트</a:t>
            </a: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2400" y="2205428"/>
            <a:ext cx="6077798" cy="5668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1162" y="2205428"/>
            <a:ext cx="4734586" cy="4277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05357" y="6583452"/>
            <a:ext cx="1493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Header.tsx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1517" y="8275625"/>
            <a:ext cx="1397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F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ooter.tsx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164" y="2205428"/>
            <a:ext cx="6944370" cy="607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9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0555" y="2049209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58000" y="138264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1219200" y="76969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프론트</a:t>
            </a: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600" y="2324100"/>
            <a:ext cx="1493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Header.tsx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7331" y="5543145"/>
            <a:ext cx="1397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F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ooter.tsx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244" y="3403557"/>
            <a:ext cx="14608956" cy="6096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3557" y="6161719"/>
            <a:ext cx="15316200" cy="31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9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0555" y="2049209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554200" y="1561522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1219200" y="76969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프론트</a:t>
            </a: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600" y="2685562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Layout.tsx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r="14481"/>
          <a:stretch/>
        </p:blipFill>
        <p:spPr>
          <a:xfrm>
            <a:off x="1371600" y="3325088"/>
            <a:ext cx="6248400" cy="5359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045" y="4610100"/>
            <a:ext cx="4810796" cy="46869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2941" y="2294124"/>
            <a:ext cx="5829667" cy="48897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54955" y="4041936"/>
            <a:ext cx="110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App.tsx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0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페이지 레이아웃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5157451" y="1891411"/>
            <a:ext cx="2971800" cy="120839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랜딩 페이지 제작</a:t>
            </a: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58000" y="138264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282" y="2367642"/>
            <a:ext cx="8157448" cy="43760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095598"/>
            <a:ext cx="7848600" cy="65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Admin</a:t>
            </a:r>
            <a:r>
              <a:rPr kumimoji="0" lang="en-US" altLang="ko-KR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페이지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171700"/>
            <a:ext cx="13260651" cy="2457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475430"/>
            <a:ext cx="4010585" cy="1514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2100" y="4672622"/>
            <a:ext cx="7335274" cy="46393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4157" y="7187415"/>
            <a:ext cx="8535591" cy="2133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Back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Admin</a:t>
            </a:r>
            <a:r>
              <a:rPr kumimoji="0" lang="en-US" altLang="ko-KR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페이지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064752"/>
            <a:ext cx="4161465" cy="17096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2179008"/>
            <a:ext cx="8050806" cy="61305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t="31200" r="34156" b="47792"/>
          <a:stretch/>
        </p:blipFill>
        <p:spPr>
          <a:xfrm>
            <a:off x="14935200" y="2350423"/>
            <a:ext cx="2740059" cy="3591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3974366"/>
            <a:ext cx="6773220" cy="60015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5493" t="84683" r="28663" b="-154"/>
          <a:stretch/>
        </p:blipFill>
        <p:spPr>
          <a:xfrm>
            <a:off x="5633361" y="4152900"/>
            <a:ext cx="2740059" cy="2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2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Admin</a:t>
            </a:r>
            <a:r>
              <a:rPr kumimoji="0" lang="en-US" altLang="ko-KR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페이지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58000" y="138264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pic>
        <p:nvPicPr>
          <p:cNvPr id="2" name="bandicam 2025-03-18 10-58-24-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3892"/>
          <a:stretch/>
        </p:blipFill>
        <p:spPr>
          <a:xfrm>
            <a:off x="908831" y="1816519"/>
            <a:ext cx="16775138" cy="83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7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err="1" smtClean="0">
                <a:solidFill>
                  <a:srgbClr val="334D74"/>
                </a:solidFill>
                <a:latin typeface="Calibri"/>
                <a:ea typeface="LINE Seed Sans KR Regular"/>
              </a:rPr>
              <a:t>부품샵</a:t>
            </a: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Back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21054"/>
          <a:stretch/>
        </p:blipFill>
        <p:spPr>
          <a:xfrm>
            <a:off x="1295400" y="2286898"/>
            <a:ext cx="6600043" cy="69356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2364474"/>
            <a:ext cx="7354326" cy="1533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4102998"/>
            <a:ext cx="640169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3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1270000" y="72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기획 회의 후 설계  회의 과정  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66900"/>
            <a:ext cx="10883900" cy="79306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65" b="23136"/>
          <a:stretch/>
        </p:blipFill>
        <p:spPr>
          <a:xfrm>
            <a:off x="11618351" y="4914900"/>
            <a:ext cx="6142697" cy="4388119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887200" y="2552700"/>
            <a:ext cx="5331753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편리성</a:t>
            </a:r>
            <a:endParaRPr lang="en-US" altLang="ko-KR" sz="2800" i="0" u="none" strike="noStrike" spc="-100" dirty="0" smtClean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2800" i="0" u="none" strike="noStrike" spc="-100" dirty="0" smtClean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2243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err="1" smtClean="0">
                <a:solidFill>
                  <a:srgbClr val="334D74"/>
                </a:solidFill>
                <a:latin typeface="Calibri"/>
                <a:ea typeface="LINE Seed Sans KR Regular"/>
              </a:rPr>
              <a:t>부품샵</a:t>
            </a: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14400" y="2038410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286898"/>
            <a:ext cx="6296904" cy="69637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286898"/>
            <a:ext cx="6982799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err="1" smtClean="0">
                <a:solidFill>
                  <a:srgbClr val="334D74"/>
                </a:solidFill>
                <a:latin typeface="Calibri"/>
                <a:ea typeface="LINE Seed Sans KR Regular"/>
              </a:rPr>
              <a:t>부품샵</a:t>
            </a: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3840224"/>
            <a:ext cx="10312339" cy="59424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157883"/>
            <a:ext cx="9755675" cy="46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err="1" smtClean="0">
                <a:solidFill>
                  <a:srgbClr val="334D74"/>
                </a:solidFill>
                <a:latin typeface="Calibri"/>
                <a:ea typeface="LINE Seed Sans KR Regular"/>
              </a:rPr>
              <a:t>부품샵</a:t>
            </a: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809" t="278" r="563" b="4180"/>
          <a:stretch/>
        </p:blipFill>
        <p:spPr>
          <a:xfrm>
            <a:off x="8783061" y="5067300"/>
            <a:ext cx="8979775" cy="464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227082"/>
            <a:ext cx="725906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장바구니 페이지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286898"/>
            <a:ext cx="7630590" cy="2248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999" y="4756704"/>
            <a:ext cx="5845342" cy="49770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0" y="4777315"/>
            <a:ext cx="6306430" cy="4067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02189" y="2286898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partDetail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과 연결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72600" y="9132969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장바구니 내 품목 수정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 삭제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 선택 기능 추가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555" y="7366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장바구니 페이지 제작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87800" y="1638300"/>
            <a:ext cx="144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Front </a:t>
            </a:r>
            <a:r>
              <a:rPr lang="ko-KR" altLang="en-US" sz="2000" dirty="0" smtClean="0"/>
              <a:t>부분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205" y="4991100"/>
            <a:ext cx="9837284" cy="4655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297516"/>
            <a:ext cx="9120380" cy="43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4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권민우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Frontend 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Engineer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err="1" smtClean="0">
                <a:solidFill>
                  <a:srgbClr val="FFFDF6"/>
                </a:solidFill>
                <a:latin typeface="Hallym Gothic Regular"/>
              </a:rPr>
              <a:t>프론트엔드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 홈페이지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화면 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제작 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(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스냅 스크롤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)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결제 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API</a:t>
            </a:r>
            <a:r>
              <a:rPr lang="ko-KR" altLang="en-US" sz="23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연동하여 프론트 테스트 및 백 검증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 smtClean="0">
                <a:solidFill>
                  <a:srgbClr val="FFFDF6"/>
                </a:solidFill>
              </a:rPr>
              <a:t>AWS - EC2, S3, RDS</a:t>
            </a:r>
            <a:r>
              <a:rPr lang="ko-KR" altLang="en-US" sz="2300" spc="-100" dirty="0" smtClean="0">
                <a:solidFill>
                  <a:srgbClr val="FFFDF6"/>
                </a:solidFill>
              </a:rPr>
              <a:t>를 통한 배포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0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프로젝트 진행 방향성</a:t>
            </a:r>
            <a:endParaRPr lang="en-US" sz="30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8300" y="7073900"/>
            <a:ext cx="73152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200" spc="-100" dirty="0" err="1" smtClean="0">
                <a:solidFill>
                  <a:srgbClr val="002841"/>
                </a:solidFill>
              </a:rPr>
              <a:t>PortOne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을 사용하여 결제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API 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프로젝트내 적용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.</a:t>
            </a:r>
            <a:endParaRPr lang="en-US" sz="2200" b="0" i="0" u="none" strike="noStrike" spc="-100" dirty="0" smtClean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 smtClean="0">
                <a:solidFill>
                  <a:srgbClr val="002841"/>
                </a:solidFill>
              </a:rPr>
              <a:t>프론트엔드로써</a:t>
            </a:r>
            <a:r>
              <a:rPr lang="ko-KR" altLang="en-US" sz="2200" spc="-100" dirty="0" smtClean="0">
                <a:solidFill>
                  <a:srgbClr val="002841"/>
                </a:solidFill>
              </a:rPr>
              <a:t> 홈페이지에 스냅 스크롤 기능 적용</a:t>
            </a:r>
            <a:r>
              <a:rPr lang="en-US" altLang="ko-KR" sz="2200" spc="-100" dirty="0" smtClean="0">
                <a:solidFill>
                  <a:srgbClr val="002841"/>
                </a:solidFill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AWS</a:t>
            </a:r>
            <a:r>
              <a:rPr lang="ko-KR" alt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를 이용하여 프론트와 백 연결 후 배포</a:t>
            </a:r>
            <a:r>
              <a:rPr lang="en-US" altLang="ko-KR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.</a:t>
            </a:r>
            <a:endParaRPr lang="en-US" altLang="ko-KR" sz="2200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구글 지도 </a:t>
            </a:r>
            <a:r>
              <a:rPr lang="en-US" altLang="ko-KR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API (</a:t>
            </a:r>
            <a:r>
              <a:rPr lang="ko-KR" altLang="en-US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현재 위치 기반</a:t>
            </a:r>
            <a:r>
              <a:rPr lang="en-US" altLang="ko-KR" sz="2200" b="0" i="0" u="none" strike="noStrike" spc="-100" dirty="0" smtClean="0">
                <a:solidFill>
                  <a:srgbClr val="002841"/>
                </a:solidFill>
                <a:latin typeface="Hallym Gothic Regular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 algn="l">
              <a:lnSpc>
                <a:spcPct val="124499"/>
              </a:lnSpc>
            </a:pP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개인 피드백 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- DB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구조에 대한 이해가 부족하여 </a:t>
            </a:r>
            <a:r>
              <a:rPr lang="ko-KR" altLang="en-US" sz="2200" spc="-100" dirty="0" err="1">
                <a:solidFill>
                  <a:srgbClr val="002841"/>
                </a:solidFill>
                <a:ea typeface="Hallym Gothic Regular"/>
              </a:rPr>
              <a:t>엔티티에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 맞지 않는 이름을 짓게 되었음</a:t>
            </a: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2200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200" spc="-100" dirty="0" err="1">
                <a:solidFill>
                  <a:srgbClr val="002841"/>
                </a:solidFill>
                <a:ea typeface="Hallym Gothic Regular"/>
              </a:rPr>
              <a:t>엔티티의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 기능을 설명하는 것에 장애가 생김</a:t>
            </a: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2200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200" spc="-100" dirty="0" err="1">
                <a:solidFill>
                  <a:srgbClr val="002841"/>
                </a:solidFill>
                <a:ea typeface="Hallym Gothic Regular"/>
              </a:rPr>
              <a:t>리팩토링의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중요성을 </a:t>
            </a:r>
            <a:r>
              <a:rPr lang="ko-KR" altLang="en-US" sz="2200" spc="-100" dirty="0" err="1" smtClean="0">
                <a:solidFill>
                  <a:srgbClr val="002841"/>
                </a:solidFill>
                <a:ea typeface="Hallym Gothic Regular"/>
              </a:rPr>
              <a:t>알게되었음</a:t>
            </a:r>
            <a:r>
              <a:rPr lang="en-US" altLang="ko-KR" sz="2200" spc="-100" dirty="0" smtClean="0">
                <a:solidFill>
                  <a:srgbClr val="002841"/>
                </a:solidFill>
                <a:ea typeface="Hallym Gothic Regular"/>
              </a:rPr>
              <a:t>.</a:t>
            </a: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742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피드백</a:t>
            </a:r>
            <a:endParaRPr lang="ko-KR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 algn="l">
              <a:lnSpc>
                <a:spcPct val="124499"/>
              </a:lnSpc>
            </a:pP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8964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25600" y="8270241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FIGMA </a:t>
            </a: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사용</a:t>
            </a:r>
            <a:endParaRPr lang="en-US" altLang="ko-KR" sz="3000" b="1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R="0" lvl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  <a:endParaRPr lang="ko-KR" altLang="en-US" sz="3000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16599" y="1377908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권 민우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97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065340"/>
            <a:ext cx="11586872" cy="51895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Snap Scroll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코드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251537"/>
            <a:ext cx="11935356" cy="5423826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7772400" y="114300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마우스 </a:t>
            </a:r>
            <a:r>
              <a:rPr lang="ko-KR" altLang="en-US" sz="32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휠을</a:t>
            </a: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내릴 시에 이벤트가 발생하며</a:t>
            </a:r>
            <a:r>
              <a:rPr lang="en-US" altLang="ko-KR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, </a:t>
            </a: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보다 부드러운</a:t>
            </a:r>
            <a:endParaRPr lang="en-US" altLang="ko-KR" sz="32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스크롤을 위해 </a:t>
            </a: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SmoothScrollTO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기능 추가</a:t>
            </a:r>
            <a:endParaRPr lang="en-US" sz="2600" b="0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62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9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API (</a:t>
            </a:r>
            <a:r>
              <a:rPr lang="en-US" altLang="ko-KR" sz="55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)  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11963400" y="4466346"/>
            <a:ext cx="5281533" cy="16212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2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프로젝트내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결제기능을 추가하기 위해 </a:t>
            </a: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사용</a:t>
            </a:r>
            <a:endParaRPr lang="en-US" altLang="ko-KR" sz="32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26" y="660223"/>
            <a:ext cx="7374183" cy="30459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42" y="2821639"/>
            <a:ext cx="10370315" cy="4910684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1676400" y="7983715"/>
            <a:ext cx="14554200" cy="16483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사용이유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-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국내 및 해외 결제 등 결제 수단의 종류가 많음</a:t>
            </a:r>
            <a:endParaRPr lang="en-US" altLang="ko-KR" sz="32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200" b="1" spc="-200" dirty="0">
                <a:solidFill>
                  <a:srgbClr val="002841"/>
                </a:solidFill>
                <a:latin typeface="+mj-ea"/>
                <a:ea typeface="+mj-ea"/>
              </a:rPr>
              <a:t>	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		    - 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프로젝트 적용이 쉽게 </a:t>
            </a:r>
            <a:r>
              <a:rPr lang="en-US" altLang="ko-KR" sz="32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PortOne</a:t>
            </a:r>
            <a:r>
              <a:rPr lang="ko-KR" altLang="en-US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가이드가 잘 되어있음</a:t>
            </a:r>
            <a:r>
              <a:rPr lang="en-US" altLang="ko-KR" sz="3200" b="1" spc="-200" dirty="0" smtClean="0">
                <a:solidFill>
                  <a:srgbClr val="00284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5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72250"/>
            <a:ext cx="12083542" cy="60674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API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적용 코드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86800" y="960954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StoreId</a:t>
            </a: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와 </a:t>
            </a:r>
            <a:r>
              <a:rPr lang="en-US" altLang="ko-KR" sz="26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ChannelKey</a:t>
            </a: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등록해 </a:t>
            </a:r>
            <a:r>
              <a:rPr lang="ko-KR" altLang="en-US" sz="26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포트원</a:t>
            </a: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결제 요청을 보내고</a:t>
            </a:r>
            <a:endParaRPr lang="en-US" altLang="ko-KR" sz="26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성공 실패 여부를 판단</a:t>
            </a:r>
            <a:r>
              <a:rPr lang="en-US" altLang="ko-KR" sz="2600" spc="-200" dirty="0" smtClean="0">
                <a:solidFill>
                  <a:srgbClr val="002841"/>
                </a:solidFill>
                <a:latin typeface="+mj-ea"/>
                <a:ea typeface="+mj-ea"/>
              </a:rPr>
              <a:t>.</a:t>
            </a:r>
            <a:r>
              <a:rPr lang="ko-KR" altLang="en-US" sz="2600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513" y="2777054"/>
            <a:ext cx="12009846" cy="61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3164938"/>
            <a:ext cx="3860800" cy="5661562"/>
          </a:xfrm>
          <a:prstGeom prst="rect">
            <a:avLst/>
          </a:prstGeom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2817475" y="5781675"/>
            <a:ext cx="1174750" cy="4445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8503969" y="3868469"/>
            <a:ext cx="5661562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1536700"/>
            <a:ext cx="8394700" cy="25400"/>
          </a:xfrm>
          <a:prstGeom prst="rect">
            <a:avLst/>
          </a:prstGeom>
        </p:spPr>
      </p:pic>
      <p:pic>
        <p:nvPicPr>
          <p:cNvPr id="21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829675" y="5775325"/>
            <a:ext cx="1174750" cy="444500"/>
          </a:xfrm>
          <a:prstGeom prst="rect">
            <a:avLst/>
          </a:prstGeom>
          <a:noFill/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4563794" y="3928794"/>
            <a:ext cx="5661562" cy="41211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866389" y="5763512"/>
            <a:ext cx="1240022" cy="457199"/>
          </a:xfrm>
          <a:prstGeom prst="rect">
            <a:avLst/>
          </a:prstGeom>
          <a:noFill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579169" y="3862119"/>
            <a:ext cx="5648862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2200" y="3701446"/>
            <a:ext cx="2870200" cy="4418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부품이나 정비 예약 관리를 위해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결제 시스템을 도입하자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최저가 부품 리스트를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표현해서 편리하게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Chat – bot </a:t>
            </a:r>
            <a:r>
              <a:rPr lang="ko-KR" altLang="en-US" sz="2300" spc="-100" dirty="0" err="1" smtClean="0">
                <a:solidFill>
                  <a:srgbClr val="FFFDF6"/>
                </a:solidFill>
                <a:ea typeface="Hallym Gothic Regular"/>
              </a:rPr>
              <a:t>상담사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를 도입하자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…!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7425" y="530225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모듈 별 시스템을 만들자 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!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차량 데이터 저장 </a:t>
            </a:r>
            <a:endParaRPr lang="en-US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9200" y="1028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기획 회의 흐름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2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 dirty="0">
                <a:solidFill>
                  <a:srgbClr val="002841">
                    <a:alpha val="63922"/>
                  </a:srgbClr>
                </a:solidFill>
                <a:latin typeface="Hallym Gothic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76078"/>
                  </a:srgbClr>
                </a:solidFill>
                <a:latin typeface="Hallym Gothic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87843"/>
                  </a:srgbClr>
                </a:solidFill>
                <a:latin typeface="Hallym Gothic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/>
                </a:solidFill>
                <a:latin typeface="Hallym Gothic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1200" y="4255819"/>
            <a:ext cx="2870200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정비소에 갈 때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              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필요한 정보는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 정비소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1797050" y="3939376"/>
            <a:ext cx="2870200" cy="33042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23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2300" dirty="0" smtClean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정비 기록 등 </a:t>
            </a:r>
            <a:endParaRPr lang="en-US" altLang="ko-KR" sz="2300" dirty="0" smtClean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14160" y="7319471"/>
            <a:ext cx="2925540" cy="1170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손쉽게 사이트 이용하려면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..?</a:t>
            </a:r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800556" y="3970697"/>
            <a:ext cx="2731838" cy="51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공동 명의자 등록  </a:t>
            </a:r>
            <a:endParaRPr lang="en-US" altLang="ko-KR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39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결제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시퀀스 다이어그램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14697" y="423863"/>
            <a:ext cx="81534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프론트에서부터 백 검증을 하는 결제 시퀀스 다이어그램</a:t>
            </a:r>
            <a:endParaRPr lang="en-US" sz="26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25610"/>
            <a:ext cx="9079547" cy="66452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521209"/>
            <a:ext cx="8145936" cy="62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0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</a:t>
            </a: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순서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0" y="2247900"/>
            <a:ext cx="11642271" cy="67722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lvl="0" indent="-514350" algn="l">
              <a:lnSpc>
                <a:spcPct val="124499"/>
              </a:lnSpc>
              <a:buAutoNum type="arabicPeriod"/>
            </a:pPr>
            <a:r>
              <a:rPr lang="ko-KR" altLang="en-US" sz="28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프론트엔드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Vite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</a:t>
            </a:r>
            <a:r>
              <a:rPr lang="en-US" altLang="ko-KR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-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S3</a:t>
            </a:r>
          </a:p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1)  </a:t>
            </a:r>
            <a:r>
              <a:rPr 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vite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build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실행하여 </a:t>
            </a:r>
            <a:r>
              <a:rPr lang="en-US" altLang="ko-KR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dist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파일을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S3 </a:t>
            </a:r>
            <a:r>
              <a:rPr lang="ko-KR" alt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버킷에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업로드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2) S3 </a:t>
            </a:r>
            <a:r>
              <a:rPr lang="ko-KR" alt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버킷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정책 및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CORS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설정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2. </a:t>
            </a:r>
            <a:r>
              <a:rPr lang="ko-KR" alt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백엔드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(</a:t>
            </a:r>
            <a:r>
              <a:rPr lang="en-US" altLang="ko-KR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SpringBoot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)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배포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– AWS EC2</a:t>
            </a: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   1) AWS EC2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2) JDK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및 필수 패키지 생성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+ build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통해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JAR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 배포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   3) </a:t>
            </a:r>
            <a:r>
              <a:rPr 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scp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를 이용하여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JAR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파일을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EC2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에</a:t>
            </a:r>
            <a:r>
              <a:rPr lang="en-US" altLang="ko-KR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전송하고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, </a:t>
            </a:r>
            <a:r>
              <a:rPr lang="en-US" altLang="ko-KR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nohup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명령어로 실행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3. RDS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1) AWS RDS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에서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MySQL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altLang="ko-KR" sz="2800" b="1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   2)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프로젝트에 맞는 보안 그룹 설정</a:t>
            </a:r>
            <a:endParaRPr lang="en-US" altLang="ko-KR" sz="2800" b="1" i="0" u="none" strike="noStrike" spc="-200" dirty="0" smtClean="0">
              <a:solidFill>
                <a:srgbClr val="002841"/>
              </a:solidFill>
              <a:latin typeface="+mj-ea"/>
              <a:ea typeface="+mj-ea"/>
            </a:endParaRPr>
          </a:p>
          <a:p>
            <a:pPr lvl="0" algn="l">
              <a:lnSpc>
                <a:spcPct val="124499"/>
              </a:lnSpc>
            </a:pPr>
            <a:r>
              <a:rPr lang="en-US" sz="2800" b="1" spc="-200" dirty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  3)  </a:t>
            </a:r>
            <a:r>
              <a:rPr 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application.yml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파일에 </a:t>
            </a:r>
            <a:r>
              <a:rPr lang="en-US" altLang="ko-KR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RDS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접속 정보 입력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059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</a:t>
            </a: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순서 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– S3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01600" y="1254920"/>
            <a:ext cx="3429000" cy="1971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S3 </a:t>
            </a:r>
            <a:r>
              <a:rPr lang="ko-KR" altLang="en-US" sz="2800" b="1" spc="-200" dirty="0" err="1" smtClean="0">
                <a:solidFill>
                  <a:srgbClr val="002841"/>
                </a:solidFill>
                <a:latin typeface="+mj-ea"/>
                <a:ea typeface="+mj-ea"/>
              </a:rPr>
              <a:t>버킷을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생성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5589"/>
            <a:ext cx="13784599" cy="2010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524500"/>
            <a:ext cx="10898121" cy="3029373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2820338" y="4787955"/>
            <a:ext cx="3429000" cy="1971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 err="1" smtClean="0">
                <a:solidFill>
                  <a:srgbClr val="002841"/>
                </a:solidFill>
                <a:latin typeface="+mj-ea"/>
                <a:ea typeface="+mj-ea"/>
              </a:rPr>
              <a:t>Dist</a:t>
            </a: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파일 업로드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02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</a:t>
            </a: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순서 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–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EC2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7628" y="4973022"/>
            <a:ext cx="2286000" cy="7410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인스턴스 생성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847627" y="6868607"/>
            <a:ext cx="3429000" cy="1971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키 페어 생성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5" y="2680881"/>
            <a:ext cx="8645423" cy="1846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8" y="6426798"/>
            <a:ext cx="7744906" cy="1028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973" y="952500"/>
            <a:ext cx="7595065" cy="6983382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9890972" y="7635845"/>
            <a:ext cx="7990489" cy="1971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EC2 SSH </a:t>
            </a: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터미널 세션 사진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769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700"/>
            <a:ext cx="17602200" cy="956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AWS </a:t>
            </a:r>
            <a:r>
              <a:rPr lang="ko-KR" altLang="en-US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배포 순서 </a:t>
            </a:r>
            <a:r>
              <a:rPr lang="en-US" altLang="ko-KR" sz="55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–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+mj-ea"/>
                <a:ea typeface="+mj-ea"/>
              </a:rPr>
              <a:t>RDS</a:t>
            </a:r>
            <a:endParaRPr lang="ko-KR" sz="55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87894" y="3538696"/>
            <a:ext cx="3886200" cy="9024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  RDS </a:t>
            </a:r>
            <a:r>
              <a:rPr lang="ko-KR" altLang="en-US" sz="2800" b="1" spc="-200" dirty="0" smtClean="0">
                <a:solidFill>
                  <a:srgbClr val="002841"/>
                </a:solidFill>
                <a:latin typeface="+mj-ea"/>
                <a:ea typeface="+mj-ea"/>
              </a:rPr>
              <a:t>데이터베이스 생성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11811000" y="7070750"/>
            <a:ext cx="3429000" cy="19716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 b="1" i="0" u="none" strike="noStrike" spc="-200" dirty="0" smtClean="0">
                <a:solidFill>
                  <a:srgbClr val="002841"/>
                </a:solidFill>
                <a:latin typeface="+mj-ea"/>
                <a:ea typeface="+mj-ea"/>
              </a:rPr>
              <a:t>보안 그룹 설정</a:t>
            </a:r>
            <a:endParaRPr lang="en-US" sz="2800" b="1" i="0" u="none" strike="noStrike" spc="-200" dirty="0">
              <a:solidFill>
                <a:srgbClr val="00284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64" y="2409826"/>
            <a:ext cx="11907912" cy="2257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164" y="6233956"/>
            <a:ext cx="9535856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12345"/>
            <a:ext cx="8610600" cy="3324677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6248400" y="647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820400" y="342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리뷰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_ </a:t>
            </a:r>
            <a:r>
              <a:rPr lang="ko-KR" altLang="en-US" sz="4000" spc="-200" dirty="0" smtClean="0">
                <a:solidFill>
                  <a:srgbClr val="002841"/>
                </a:solidFill>
                <a:ea typeface="Hallym Gothic Bold"/>
              </a:rPr>
              <a:t>강 미림</a:t>
            </a:r>
            <a:endParaRPr lang="ko-KR" sz="40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6375400"/>
            <a:ext cx="6511943" cy="3588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1819275"/>
            <a:ext cx="5742169" cy="4324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34" y="419100"/>
            <a:ext cx="5668166" cy="784969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630473">
            <a:off x="10020229" y="7324369"/>
            <a:ext cx="540913" cy="28983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694787" y="4054112"/>
            <a:ext cx="540913" cy="28983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4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9" y="3429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2247900"/>
            <a:ext cx="892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0033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200" dirty="0" smtClean="0">
                <a:solidFill>
                  <a:srgbClr val="002841"/>
                </a:solidFill>
                <a:ea typeface="Hallym Gothic Bold"/>
              </a:rPr>
              <a:t>최저가 상품 조회 리스트 추출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5226" r="24435"/>
          <a:stretch/>
        </p:blipFill>
        <p:spPr>
          <a:xfrm>
            <a:off x="10829795" y="793082"/>
            <a:ext cx="6400799" cy="866273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36000"/>
              </a:prstClr>
            </a:outerShdw>
          </a:effec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171" y="3019561"/>
            <a:ext cx="7844528" cy="6455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485" y="2704087"/>
            <a:ext cx="7363853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66675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96" y="29718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react _ boot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연결     초기  에러 사항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spc="-200" dirty="0" smtClean="0">
                <a:solidFill>
                  <a:srgbClr val="002841"/>
                </a:solidFill>
                <a:ea typeface="Hallym Gothic Bold"/>
              </a:rPr>
              <a:t>Type</a:t>
            </a:r>
            <a:r>
              <a:rPr lang="ko-KR" altLang="en-US" sz="32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script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의 경우   타입 지정이  적절 할 경우   연결이 쉽지만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그 지정</a:t>
            </a:r>
            <a:r>
              <a:rPr lang="ko-KR" altLang="en-US" sz="2600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이 </a:t>
            </a: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 명확하지 않을 경우  연결이 되지 않는 다</a:t>
            </a:r>
            <a:r>
              <a:rPr lang="en-US" altLang="ko-KR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..!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2" y="2384425"/>
            <a:ext cx="6858506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4888" t="241" r="1425" b="-241"/>
          <a:stretch/>
        </p:blipFill>
        <p:spPr>
          <a:xfrm>
            <a:off x="8415448" y="4925699"/>
            <a:ext cx="9487198" cy="448690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15000" y="3258825"/>
            <a:ext cx="6248400" cy="17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15448" y="2175294"/>
            <a:ext cx="80437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GoogleCredentialResponse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GoogleLogin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"@react-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oauth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/google"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Google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로그인 추가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</a:t>
            </a: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 _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아쉬운   부분    및   현재  진행 상황 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702131"/>
            <a:ext cx="11506200" cy="859756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6324600" y="6362700"/>
            <a:ext cx="3733800" cy="3200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1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600" y="752475"/>
            <a:ext cx="141351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50" y="1782681"/>
            <a:ext cx="6548670" cy="5829036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01175" y="45206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282" y="6743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289" y="3032482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605" y="5559138"/>
            <a:ext cx="8214927" cy="4156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b="3824"/>
          <a:stretch/>
        </p:blipFill>
        <p:spPr>
          <a:xfrm>
            <a:off x="10692540" y="495301"/>
            <a:ext cx="6894434" cy="43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3951</Words>
  <Application>Microsoft Office PowerPoint</Application>
  <PresentationFormat>사용자 지정</PresentationFormat>
  <Paragraphs>785</Paragraphs>
  <Slides>78</Slides>
  <Notes>66</Notes>
  <HiddenSlides>0</HiddenSlides>
  <MMClips>2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4" baseType="lpstr">
      <vt:lpstr>Pretendard SemiBold</vt:lpstr>
      <vt:lpstr>Hallym Gothic Medium</vt:lpstr>
      <vt:lpstr>Pretendard</vt:lpstr>
      <vt:lpstr>Pretendard Medium</vt:lpstr>
      <vt:lpstr>Pretendard ExtraBold</vt:lpstr>
      <vt:lpstr>LINE Seed Sans KR Regular</vt:lpstr>
      <vt:lpstr>Pretendard Light</vt:lpstr>
      <vt:lpstr>맑은 고딕</vt:lpstr>
      <vt:lpstr>Wingdings</vt:lpstr>
      <vt:lpstr>Hallym Gothic Regular</vt:lpstr>
      <vt:lpstr>Calibri</vt:lpstr>
      <vt:lpstr>Consolas</vt:lpstr>
      <vt:lpstr>Pretendard Bold</vt:lpstr>
      <vt:lpstr>Arial</vt:lpstr>
      <vt:lpstr>Hallym 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236</cp:revision>
  <dcterms:created xsi:type="dcterms:W3CDTF">2006-08-16T00:00:00Z</dcterms:created>
  <dcterms:modified xsi:type="dcterms:W3CDTF">2025-03-18T03:19:52Z</dcterms:modified>
</cp:coreProperties>
</file>